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13"/>
  </p:notesMasterIdLst>
  <p:handoutMasterIdLst>
    <p:handoutMasterId r:id="rId14"/>
  </p:handoutMasterIdLst>
  <p:sldIdLst>
    <p:sldId id="256" r:id="rId2"/>
    <p:sldId id="263" r:id="rId3"/>
    <p:sldId id="301" r:id="rId4"/>
    <p:sldId id="302" r:id="rId5"/>
    <p:sldId id="303" r:id="rId6"/>
    <p:sldId id="320" r:id="rId7"/>
    <p:sldId id="321" r:id="rId8"/>
    <p:sldId id="322" r:id="rId9"/>
    <p:sldId id="323" r:id="rId10"/>
    <p:sldId id="32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9DF8"/>
    <a:srgbClr val="66A2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71" autoAdjust="0"/>
  </p:normalViewPr>
  <p:slideViewPr>
    <p:cSldViewPr snapToGrid="0">
      <p:cViewPr varScale="1">
        <p:scale>
          <a:sx n="98" d="100"/>
          <a:sy n="98" d="100"/>
        </p:scale>
        <p:origin x="-1432" y="-104"/>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67" d="100"/>
          <a:sy n="67" d="100"/>
        </p:scale>
        <p:origin x="3228" y="84"/>
      </p:cViewPr>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8FB5A4-DFEB-3244-ACA0-693A70EF21C2}" type="doc">
      <dgm:prSet loTypeId="urn:microsoft.com/office/officeart/2005/8/layout/default" loCatId="" qsTypeId="urn:microsoft.com/office/officeart/2005/8/quickstyle/simple4" qsCatId="simple" csTypeId="urn:microsoft.com/office/officeart/2005/8/colors/accent1_2" csCatId="accent1" phldr="1"/>
      <dgm:spPr/>
      <dgm:t>
        <a:bodyPr/>
        <a:lstStyle/>
        <a:p>
          <a:endParaRPr lang="en-US"/>
        </a:p>
      </dgm:t>
    </dgm:pt>
    <dgm:pt modelId="{560911A7-577C-C34F-A72C-034EC4F339AC}">
      <dgm:prSet phldrT="[Text]"/>
      <dgm:spPr/>
      <dgm:t>
        <a:bodyPr/>
        <a:lstStyle/>
        <a:p>
          <a:r>
            <a:rPr lang="en-MY" dirty="0" smtClean="0"/>
            <a:t>Lack of information and awareness of public about Islamic Finance Products</a:t>
          </a:r>
          <a:endParaRPr lang="en-US" dirty="0"/>
        </a:p>
      </dgm:t>
    </dgm:pt>
    <dgm:pt modelId="{1F7EE4B6-5860-7F4C-9D6A-57DC3C0B704F}" type="parTrans" cxnId="{DACA2A97-5E85-5545-B969-C1178C782A3A}">
      <dgm:prSet/>
      <dgm:spPr/>
      <dgm:t>
        <a:bodyPr/>
        <a:lstStyle/>
        <a:p>
          <a:endParaRPr lang="en-US"/>
        </a:p>
      </dgm:t>
    </dgm:pt>
    <dgm:pt modelId="{386A3383-0A41-9C44-9277-E29FDB78398F}" type="sibTrans" cxnId="{DACA2A97-5E85-5545-B969-C1178C782A3A}">
      <dgm:prSet/>
      <dgm:spPr/>
      <dgm:t>
        <a:bodyPr/>
        <a:lstStyle/>
        <a:p>
          <a:endParaRPr lang="en-US"/>
        </a:p>
      </dgm:t>
    </dgm:pt>
    <dgm:pt modelId="{ABD68784-644C-CF49-9FA0-C4B75B13CBCE}">
      <dgm:prSet/>
      <dgm:spPr/>
      <dgm:t>
        <a:bodyPr/>
        <a:lstStyle/>
        <a:p>
          <a:r>
            <a:rPr lang="en-MY" dirty="0" smtClean="0"/>
            <a:t>Constraints in accessibility to the population in Islands</a:t>
          </a:r>
          <a:endParaRPr lang="en-US" dirty="0"/>
        </a:p>
      </dgm:t>
    </dgm:pt>
    <dgm:pt modelId="{C4A804AE-45B3-E042-9087-D897E5F59E65}" type="parTrans" cxnId="{E8734AEE-792D-8B4C-9F36-20B7C6479154}">
      <dgm:prSet/>
      <dgm:spPr/>
      <dgm:t>
        <a:bodyPr/>
        <a:lstStyle/>
        <a:p>
          <a:endParaRPr lang="en-US"/>
        </a:p>
      </dgm:t>
    </dgm:pt>
    <dgm:pt modelId="{2690E5EA-40BC-F440-B5CD-A2E9FAAABA10}" type="sibTrans" cxnId="{E8734AEE-792D-8B4C-9F36-20B7C6479154}">
      <dgm:prSet/>
      <dgm:spPr/>
      <dgm:t>
        <a:bodyPr/>
        <a:lstStyle/>
        <a:p>
          <a:endParaRPr lang="en-US"/>
        </a:p>
      </dgm:t>
    </dgm:pt>
    <dgm:pt modelId="{ACCEE947-9A97-A14E-B4E9-10CC4ECB1614}">
      <dgm:prSet/>
      <dgm:spPr/>
      <dgm:t>
        <a:bodyPr/>
        <a:lstStyle/>
        <a:p>
          <a:r>
            <a:rPr lang="en-MY" dirty="0" smtClean="0"/>
            <a:t>Lack of enabling infrastructure to monitor the scheme</a:t>
          </a:r>
          <a:endParaRPr lang="en-US" dirty="0"/>
        </a:p>
      </dgm:t>
    </dgm:pt>
    <dgm:pt modelId="{C1BF51F7-6169-CF4F-BE34-0BE68BA6A57E}" type="parTrans" cxnId="{526CAD3B-C260-784B-8615-67486B6D8023}">
      <dgm:prSet/>
      <dgm:spPr/>
      <dgm:t>
        <a:bodyPr/>
        <a:lstStyle/>
        <a:p>
          <a:endParaRPr lang="en-US"/>
        </a:p>
      </dgm:t>
    </dgm:pt>
    <dgm:pt modelId="{5B9AD391-E53E-0945-AD4B-1C18069CF59E}" type="sibTrans" cxnId="{526CAD3B-C260-784B-8615-67486B6D8023}">
      <dgm:prSet/>
      <dgm:spPr/>
      <dgm:t>
        <a:bodyPr/>
        <a:lstStyle/>
        <a:p>
          <a:endParaRPr lang="en-US"/>
        </a:p>
      </dgm:t>
    </dgm:pt>
    <dgm:pt modelId="{3BD7864E-3E81-F849-980C-1B8A62AEC5C6}">
      <dgm:prSet/>
      <dgm:spPr/>
      <dgm:t>
        <a:bodyPr/>
        <a:lstStyle/>
        <a:p>
          <a:r>
            <a:rPr lang="en-MY" dirty="0" smtClean="0"/>
            <a:t>Mismatch in sector chosen and actual need</a:t>
          </a:r>
          <a:endParaRPr lang="en-US" dirty="0"/>
        </a:p>
      </dgm:t>
    </dgm:pt>
    <dgm:pt modelId="{07EE1B99-8A1E-094B-9482-1E9AB38A519D}" type="parTrans" cxnId="{3972BE72-F6FC-D447-925E-D8AB0C4FD2EB}">
      <dgm:prSet/>
      <dgm:spPr/>
      <dgm:t>
        <a:bodyPr/>
        <a:lstStyle/>
        <a:p>
          <a:endParaRPr lang="en-US"/>
        </a:p>
      </dgm:t>
    </dgm:pt>
    <dgm:pt modelId="{47F5F744-E269-784A-8313-F8A595C8C2B5}" type="sibTrans" cxnId="{3972BE72-F6FC-D447-925E-D8AB0C4FD2EB}">
      <dgm:prSet/>
      <dgm:spPr/>
      <dgm:t>
        <a:bodyPr/>
        <a:lstStyle/>
        <a:p>
          <a:endParaRPr lang="en-US"/>
        </a:p>
      </dgm:t>
    </dgm:pt>
    <dgm:pt modelId="{95933B22-A6AA-2C4E-A4EB-4DABD4EF6AEB}">
      <dgm:prSet/>
      <dgm:spPr/>
      <dgm:t>
        <a:bodyPr/>
        <a:lstStyle/>
        <a:p>
          <a:r>
            <a:rPr lang="en-MY" dirty="0" smtClean="0"/>
            <a:t>Misconceptions understanding population below poverty level</a:t>
          </a:r>
          <a:endParaRPr lang="en-US" dirty="0"/>
        </a:p>
      </dgm:t>
    </dgm:pt>
    <dgm:pt modelId="{17D1A805-2FBB-4E4A-B777-E2E7F2068794}" type="parTrans" cxnId="{B381507F-7A8E-4643-BC27-CE6BFBD26D03}">
      <dgm:prSet/>
      <dgm:spPr/>
      <dgm:t>
        <a:bodyPr/>
        <a:lstStyle/>
        <a:p>
          <a:endParaRPr lang="en-US"/>
        </a:p>
      </dgm:t>
    </dgm:pt>
    <dgm:pt modelId="{4431D8F0-20C2-9043-92A7-D532AC976A7A}" type="sibTrans" cxnId="{B381507F-7A8E-4643-BC27-CE6BFBD26D03}">
      <dgm:prSet/>
      <dgm:spPr/>
      <dgm:t>
        <a:bodyPr/>
        <a:lstStyle/>
        <a:p>
          <a:endParaRPr lang="en-US"/>
        </a:p>
      </dgm:t>
    </dgm:pt>
    <dgm:pt modelId="{8A945DAD-E4A6-FA4F-890B-866D38FFD37D}">
      <dgm:prSet/>
      <dgm:spPr/>
      <dgm:t>
        <a:bodyPr/>
        <a:lstStyle/>
        <a:p>
          <a:r>
            <a:rPr lang="en-MY" dirty="0" smtClean="0"/>
            <a:t>Lack of proper vision, research and planning to develop microfinance sector</a:t>
          </a:r>
          <a:endParaRPr lang="en-US" dirty="0"/>
        </a:p>
      </dgm:t>
    </dgm:pt>
    <dgm:pt modelId="{9E0095C1-1D2D-454E-8539-266C05B5D7FB}" type="parTrans" cxnId="{E470E80F-C1F6-094B-B815-ABBF997545C2}">
      <dgm:prSet/>
      <dgm:spPr/>
      <dgm:t>
        <a:bodyPr/>
        <a:lstStyle/>
        <a:p>
          <a:endParaRPr lang="en-US"/>
        </a:p>
      </dgm:t>
    </dgm:pt>
    <dgm:pt modelId="{AD6A846F-EE54-E948-B09F-C31A28B5AEED}" type="sibTrans" cxnId="{E470E80F-C1F6-094B-B815-ABBF997545C2}">
      <dgm:prSet/>
      <dgm:spPr/>
      <dgm:t>
        <a:bodyPr/>
        <a:lstStyle/>
        <a:p>
          <a:endParaRPr lang="en-US"/>
        </a:p>
      </dgm:t>
    </dgm:pt>
    <dgm:pt modelId="{0A18E4D1-A546-FE40-A36C-63AED58FA62E}" type="pres">
      <dgm:prSet presAssocID="{268FB5A4-DFEB-3244-ACA0-693A70EF21C2}" presName="diagram" presStyleCnt="0">
        <dgm:presLayoutVars>
          <dgm:dir/>
          <dgm:resizeHandles val="exact"/>
        </dgm:presLayoutVars>
      </dgm:prSet>
      <dgm:spPr/>
    </dgm:pt>
    <dgm:pt modelId="{54825255-0551-0145-A843-6F26AF1F5197}" type="pres">
      <dgm:prSet presAssocID="{560911A7-577C-C34F-A72C-034EC4F339AC}" presName="node" presStyleLbl="node1" presStyleIdx="0" presStyleCnt="6">
        <dgm:presLayoutVars>
          <dgm:bulletEnabled val="1"/>
        </dgm:presLayoutVars>
      </dgm:prSet>
      <dgm:spPr/>
      <dgm:t>
        <a:bodyPr/>
        <a:lstStyle/>
        <a:p>
          <a:endParaRPr lang="en-US"/>
        </a:p>
      </dgm:t>
    </dgm:pt>
    <dgm:pt modelId="{97965701-6D6A-2F4D-81C1-9F69CCDCB27D}" type="pres">
      <dgm:prSet presAssocID="{386A3383-0A41-9C44-9277-E29FDB78398F}" presName="sibTrans" presStyleCnt="0"/>
      <dgm:spPr/>
    </dgm:pt>
    <dgm:pt modelId="{43B69F7F-C94C-E145-8872-A4ADAF638186}" type="pres">
      <dgm:prSet presAssocID="{ABD68784-644C-CF49-9FA0-C4B75B13CBCE}" presName="node" presStyleLbl="node1" presStyleIdx="1" presStyleCnt="6">
        <dgm:presLayoutVars>
          <dgm:bulletEnabled val="1"/>
        </dgm:presLayoutVars>
      </dgm:prSet>
      <dgm:spPr/>
      <dgm:t>
        <a:bodyPr/>
        <a:lstStyle/>
        <a:p>
          <a:endParaRPr lang="en-US"/>
        </a:p>
      </dgm:t>
    </dgm:pt>
    <dgm:pt modelId="{6FBA10F3-0718-F84D-9481-89C4971CA247}" type="pres">
      <dgm:prSet presAssocID="{2690E5EA-40BC-F440-B5CD-A2E9FAAABA10}" presName="sibTrans" presStyleCnt="0"/>
      <dgm:spPr/>
    </dgm:pt>
    <dgm:pt modelId="{03395041-C571-5D49-864B-4F79F08AF29C}" type="pres">
      <dgm:prSet presAssocID="{3BD7864E-3E81-F849-980C-1B8A62AEC5C6}" presName="node" presStyleLbl="node1" presStyleIdx="2" presStyleCnt="6">
        <dgm:presLayoutVars>
          <dgm:bulletEnabled val="1"/>
        </dgm:presLayoutVars>
      </dgm:prSet>
      <dgm:spPr/>
      <dgm:t>
        <a:bodyPr/>
        <a:lstStyle/>
        <a:p>
          <a:endParaRPr lang="en-US"/>
        </a:p>
      </dgm:t>
    </dgm:pt>
    <dgm:pt modelId="{E3481181-2CF5-FD45-9B61-A3F94C884395}" type="pres">
      <dgm:prSet presAssocID="{47F5F744-E269-784A-8313-F8A595C8C2B5}" presName="sibTrans" presStyleCnt="0"/>
      <dgm:spPr/>
    </dgm:pt>
    <dgm:pt modelId="{C75C7726-B658-7945-9664-0C760299D90A}" type="pres">
      <dgm:prSet presAssocID="{95933B22-A6AA-2C4E-A4EB-4DABD4EF6AEB}" presName="node" presStyleLbl="node1" presStyleIdx="3" presStyleCnt="6">
        <dgm:presLayoutVars>
          <dgm:bulletEnabled val="1"/>
        </dgm:presLayoutVars>
      </dgm:prSet>
      <dgm:spPr/>
      <dgm:t>
        <a:bodyPr/>
        <a:lstStyle/>
        <a:p>
          <a:endParaRPr lang="en-US"/>
        </a:p>
      </dgm:t>
    </dgm:pt>
    <dgm:pt modelId="{6118B8BB-255B-ED44-86B4-95DAD33E858C}" type="pres">
      <dgm:prSet presAssocID="{4431D8F0-20C2-9043-92A7-D532AC976A7A}" presName="sibTrans" presStyleCnt="0"/>
      <dgm:spPr/>
    </dgm:pt>
    <dgm:pt modelId="{3498280C-F784-714F-97FC-A7DAF0BE987A}" type="pres">
      <dgm:prSet presAssocID="{ACCEE947-9A97-A14E-B4E9-10CC4ECB1614}" presName="node" presStyleLbl="node1" presStyleIdx="4" presStyleCnt="6">
        <dgm:presLayoutVars>
          <dgm:bulletEnabled val="1"/>
        </dgm:presLayoutVars>
      </dgm:prSet>
      <dgm:spPr/>
      <dgm:t>
        <a:bodyPr/>
        <a:lstStyle/>
        <a:p>
          <a:endParaRPr lang="en-US"/>
        </a:p>
      </dgm:t>
    </dgm:pt>
    <dgm:pt modelId="{2FF128E2-E848-A64A-B6DD-68463C09E473}" type="pres">
      <dgm:prSet presAssocID="{5B9AD391-E53E-0945-AD4B-1C18069CF59E}" presName="sibTrans" presStyleCnt="0"/>
      <dgm:spPr/>
    </dgm:pt>
    <dgm:pt modelId="{20EBF810-F1C4-674C-AE4E-66B89888335C}" type="pres">
      <dgm:prSet presAssocID="{8A945DAD-E4A6-FA4F-890B-866D38FFD37D}" presName="node" presStyleLbl="node1" presStyleIdx="5" presStyleCnt="6">
        <dgm:presLayoutVars>
          <dgm:bulletEnabled val="1"/>
        </dgm:presLayoutVars>
      </dgm:prSet>
      <dgm:spPr/>
      <dgm:t>
        <a:bodyPr/>
        <a:lstStyle/>
        <a:p>
          <a:endParaRPr lang="en-US"/>
        </a:p>
      </dgm:t>
    </dgm:pt>
  </dgm:ptLst>
  <dgm:cxnLst>
    <dgm:cxn modelId="{526CAD3B-C260-784B-8615-67486B6D8023}" srcId="{268FB5A4-DFEB-3244-ACA0-693A70EF21C2}" destId="{ACCEE947-9A97-A14E-B4E9-10CC4ECB1614}" srcOrd="4" destOrd="0" parTransId="{C1BF51F7-6169-CF4F-BE34-0BE68BA6A57E}" sibTransId="{5B9AD391-E53E-0945-AD4B-1C18069CF59E}"/>
    <dgm:cxn modelId="{501EED31-0FB2-7F42-B95F-426755E67945}" type="presOf" srcId="{ACCEE947-9A97-A14E-B4E9-10CC4ECB1614}" destId="{3498280C-F784-714F-97FC-A7DAF0BE987A}" srcOrd="0" destOrd="0" presId="urn:microsoft.com/office/officeart/2005/8/layout/default"/>
    <dgm:cxn modelId="{E8734AEE-792D-8B4C-9F36-20B7C6479154}" srcId="{268FB5A4-DFEB-3244-ACA0-693A70EF21C2}" destId="{ABD68784-644C-CF49-9FA0-C4B75B13CBCE}" srcOrd="1" destOrd="0" parTransId="{C4A804AE-45B3-E042-9087-D897E5F59E65}" sibTransId="{2690E5EA-40BC-F440-B5CD-A2E9FAAABA10}"/>
    <dgm:cxn modelId="{11DE2516-625D-1C4E-A383-6FCF995AA248}" type="presOf" srcId="{95933B22-A6AA-2C4E-A4EB-4DABD4EF6AEB}" destId="{C75C7726-B658-7945-9664-0C760299D90A}" srcOrd="0" destOrd="0" presId="urn:microsoft.com/office/officeart/2005/8/layout/default"/>
    <dgm:cxn modelId="{46D9B1B5-C4B9-BA4A-8C02-48FC9CDC2FBD}" type="presOf" srcId="{560911A7-577C-C34F-A72C-034EC4F339AC}" destId="{54825255-0551-0145-A843-6F26AF1F5197}" srcOrd="0" destOrd="0" presId="urn:microsoft.com/office/officeart/2005/8/layout/default"/>
    <dgm:cxn modelId="{E4828E3E-886B-2F42-A183-6B9CD944F05C}" type="presOf" srcId="{8A945DAD-E4A6-FA4F-890B-866D38FFD37D}" destId="{20EBF810-F1C4-674C-AE4E-66B89888335C}" srcOrd="0" destOrd="0" presId="urn:microsoft.com/office/officeart/2005/8/layout/default"/>
    <dgm:cxn modelId="{E470E80F-C1F6-094B-B815-ABBF997545C2}" srcId="{268FB5A4-DFEB-3244-ACA0-693A70EF21C2}" destId="{8A945DAD-E4A6-FA4F-890B-866D38FFD37D}" srcOrd="5" destOrd="0" parTransId="{9E0095C1-1D2D-454E-8539-266C05B5D7FB}" sibTransId="{AD6A846F-EE54-E948-B09F-C31A28B5AEED}"/>
    <dgm:cxn modelId="{88F188BF-17DF-5343-8308-E1072ED41B9F}" type="presOf" srcId="{3BD7864E-3E81-F849-980C-1B8A62AEC5C6}" destId="{03395041-C571-5D49-864B-4F79F08AF29C}" srcOrd="0" destOrd="0" presId="urn:microsoft.com/office/officeart/2005/8/layout/default"/>
    <dgm:cxn modelId="{C1A15B3D-B417-3442-B67E-0DCEECC9AA49}" type="presOf" srcId="{ABD68784-644C-CF49-9FA0-C4B75B13CBCE}" destId="{43B69F7F-C94C-E145-8872-A4ADAF638186}" srcOrd="0" destOrd="0" presId="urn:microsoft.com/office/officeart/2005/8/layout/default"/>
    <dgm:cxn modelId="{B381507F-7A8E-4643-BC27-CE6BFBD26D03}" srcId="{268FB5A4-DFEB-3244-ACA0-693A70EF21C2}" destId="{95933B22-A6AA-2C4E-A4EB-4DABD4EF6AEB}" srcOrd="3" destOrd="0" parTransId="{17D1A805-2FBB-4E4A-B777-E2E7F2068794}" sibTransId="{4431D8F0-20C2-9043-92A7-D532AC976A7A}"/>
    <dgm:cxn modelId="{DACA2A97-5E85-5545-B969-C1178C782A3A}" srcId="{268FB5A4-DFEB-3244-ACA0-693A70EF21C2}" destId="{560911A7-577C-C34F-A72C-034EC4F339AC}" srcOrd="0" destOrd="0" parTransId="{1F7EE4B6-5860-7F4C-9D6A-57DC3C0B704F}" sibTransId="{386A3383-0A41-9C44-9277-E29FDB78398F}"/>
    <dgm:cxn modelId="{3972BE72-F6FC-D447-925E-D8AB0C4FD2EB}" srcId="{268FB5A4-DFEB-3244-ACA0-693A70EF21C2}" destId="{3BD7864E-3E81-F849-980C-1B8A62AEC5C6}" srcOrd="2" destOrd="0" parTransId="{07EE1B99-8A1E-094B-9482-1E9AB38A519D}" sibTransId="{47F5F744-E269-784A-8313-F8A595C8C2B5}"/>
    <dgm:cxn modelId="{99176C3E-7D02-0B43-B83E-32743B05A89E}" type="presOf" srcId="{268FB5A4-DFEB-3244-ACA0-693A70EF21C2}" destId="{0A18E4D1-A546-FE40-A36C-63AED58FA62E}" srcOrd="0" destOrd="0" presId="urn:microsoft.com/office/officeart/2005/8/layout/default"/>
    <dgm:cxn modelId="{63919C76-7296-194B-B04E-E5ED9150A85D}" type="presParOf" srcId="{0A18E4D1-A546-FE40-A36C-63AED58FA62E}" destId="{54825255-0551-0145-A843-6F26AF1F5197}" srcOrd="0" destOrd="0" presId="urn:microsoft.com/office/officeart/2005/8/layout/default"/>
    <dgm:cxn modelId="{7F8C4546-72F6-E44D-8128-9EB316A67AC3}" type="presParOf" srcId="{0A18E4D1-A546-FE40-A36C-63AED58FA62E}" destId="{97965701-6D6A-2F4D-81C1-9F69CCDCB27D}" srcOrd="1" destOrd="0" presId="urn:microsoft.com/office/officeart/2005/8/layout/default"/>
    <dgm:cxn modelId="{08FA0FE3-074F-F340-8494-2C73E3798539}" type="presParOf" srcId="{0A18E4D1-A546-FE40-A36C-63AED58FA62E}" destId="{43B69F7F-C94C-E145-8872-A4ADAF638186}" srcOrd="2" destOrd="0" presId="urn:microsoft.com/office/officeart/2005/8/layout/default"/>
    <dgm:cxn modelId="{BF61DB5D-C9F5-EA4B-8165-0C116F61C548}" type="presParOf" srcId="{0A18E4D1-A546-FE40-A36C-63AED58FA62E}" destId="{6FBA10F3-0718-F84D-9481-89C4971CA247}" srcOrd="3" destOrd="0" presId="urn:microsoft.com/office/officeart/2005/8/layout/default"/>
    <dgm:cxn modelId="{A29F93A2-4E33-3D45-9868-44989C439B32}" type="presParOf" srcId="{0A18E4D1-A546-FE40-A36C-63AED58FA62E}" destId="{03395041-C571-5D49-864B-4F79F08AF29C}" srcOrd="4" destOrd="0" presId="urn:microsoft.com/office/officeart/2005/8/layout/default"/>
    <dgm:cxn modelId="{DAE9128C-970E-6A4B-BF94-2A1BEEE0EF59}" type="presParOf" srcId="{0A18E4D1-A546-FE40-A36C-63AED58FA62E}" destId="{E3481181-2CF5-FD45-9B61-A3F94C884395}" srcOrd="5" destOrd="0" presId="urn:microsoft.com/office/officeart/2005/8/layout/default"/>
    <dgm:cxn modelId="{B38620EC-67B0-BB4A-A552-C3A5001ADCEB}" type="presParOf" srcId="{0A18E4D1-A546-FE40-A36C-63AED58FA62E}" destId="{C75C7726-B658-7945-9664-0C760299D90A}" srcOrd="6" destOrd="0" presId="urn:microsoft.com/office/officeart/2005/8/layout/default"/>
    <dgm:cxn modelId="{9DE72DD8-DAF8-364B-A6A2-BCF7D3020BF7}" type="presParOf" srcId="{0A18E4D1-A546-FE40-A36C-63AED58FA62E}" destId="{6118B8BB-255B-ED44-86B4-95DAD33E858C}" srcOrd="7" destOrd="0" presId="urn:microsoft.com/office/officeart/2005/8/layout/default"/>
    <dgm:cxn modelId="{D3E4FA3E-8B0D-BE4A-9F60-BF0C1679AB60}" type="presParOf" srcId="{0A18E4D1-A546-FE40-A36C-63AED58FA62E}" destId="{3498280C-F784-714F-97FC-A7DAF0BE987A}" srcOrd="8" destOrd="0" presId="urn:microsoft.com/office/officeart/2005/8/layout/default"/>
    <dgm:cxn modelId="{BBBDA7EC-BA68-5444-B1E0-4CB8322D49BD}" type="presParOf" srcId="{0A18E4D1-A546-FE40-A36C-63AED58FA62E}" destId="{2FF128E2-E848-A64A-B6DD-68463C09E473}" srcOrd="9" destOrd="0" presId="urn:microsoft.com/office/officeart/2005/8/layout/default"/>
    <dgm:cxn modelId="{BD5B89FD-BB01-514A-B0C5-5CA9CF1DF536}" type="presParOf" srcId="{0A18E4D1-A546-FE40-A36C-63AED58FA62E}" destId="{20EBF810-F1C4-674C-AE4E-66B89888335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825255-0551-0145-A843-6F26AF1F5197}">
      <dsp:nvSpPr>
        <dsp:cNvPr id="0" name=""/>
        <dsp:cNvSpPr/>
      </dsp:nvSpPr>
      <dsp:spPr>
        <a:xfrm>
          <a:off x="0" y="410084"/>
          <a:ext cx="2737445" cy="16424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MY" sz="2400" kern="1200" dirty="0" smtClean="0"/>
            <a:t>Lack of information and awareness of public about Islamic Finance Products</a:t>
          </a:r>
          <a:endParaRPr lang="en-US" sz="2400" kern="1200" dirty="0"/>
        </a:p>
      </dsp:txBody>
      <dsp:txXfrm>
        <a:off x="0" y="410084"/>
        <a:ext cx="2737445" cy="1642467"/>
      </dsp:txXfrm>
    </dsp:sp>
    <dsp:sp modelId="{43B69F7F-C94C-E145-8872-A4ADAF638186}">
      <dsp:nvSpPr>
        <dsp:cNvPr id="0" name=""/>
        <dsp:cNvSpPr/>
      </dsp:nvSpPr>
      <dsp:spPr>
        <a:xfrm>
          <a:off x="3011190" y="410084"/>
          <a:ext cx="2737445" cy="16424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MY" sz="2400" kern="1200" dirty="0" smtClean="0"/>
            <a:t>Constraints in accessibility to the population in Islands</a:t>
          </a:r>
          <a:endParaRPr lang="en-US" sz="2400" kern="1200" dirty="0"/>
        </a:p>
      </dsp:txBody>
      <dsp:txXfrm>
        <a:off x="3011190" y="410084"/>
        <a:ext cx="2737445" cy="1642467"/>
      </dsp:txXfrm>
    </dsp:sp>
    <dsp:sp modelId="{03395041-C571-5D49-864B-4F79F08AF29C}">
      <dsp:nvSpPr>
        <dsp:cNvPr id="0" name=""/>
        <dsp:cNvSpPr/>
      </dsp:nvSpPr>
      <dsp:spPr>
        <a:xfrm>
          <a:off x="6022380" y="410084"/>
          <a:ext cx="2737445" cy="16424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MY" sz="2400" kern="1200" dirty="0" smtClean="0"/>
            <a:t>Mismatch in sector chosen and actual need</a:t>
          </a:r>
          <a:endParaRPr lang="en-US" sz="2400" kern="1200" dirty="0"/>
        </a:p>
      </dsp:txBody>
      <dsp:txXfrm>
        <a:off x="6022380" y="410084"/>
        <a:ext cx="2737445" cy="1642467"/>
      </dsp:txXfrm>
    </dsp:sp>
    <dsp:sp modelId="{C75C7726-B658-7945-9664-0C760299D90A}">
      <dsp:nvSpPr>
        <dsp:cNvPr id="0" name=""/>
        <dsp:cNvSpPr/>
      </dsp:nvSpPr>
      <dsp:spPr>
        <a:xfrm>
          <a:off x="0" y="2326296"/>
          <a:ext cx="2737445" cy="16424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MY" sz="2400" kern="1200" dirty="0" smtClean="0"/>
            <a:t>Misconceptions understanding population below poverty level</a:t>
          </a:r>
          <a:endParaRPr lang="en-US" sz="2400" kern="1200" dirty="0"/>
        </a:p>
      </dsp:txBody>
      <dsp:txXfrm>
        <a:off x="0" y="2326296"/>
        <a:ext cx="2737445" cy="1642467"/>
      </dsp:txXfrm>
    </dsp:sp>
    <dsp:sp modelId="{3498280C-F784-714F-97FC-A7DAF0BE987A}">
      <dsp:nvSpPr>
        <dsp:cNvPr id="0" name=""/>
        <dsp:cNvSpPr/>
      </dsp:nvSpPr>
      <dsp:spPr>
        <a:xfrm>
          <a:off x="3011190" y="2326296"/>
          <a:ext cx="2737445" cy="16424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MY" sz="2400" kern="1200" dirty="0" smtClean="0"/>
            <a:t>Lack of enabling infrastructure to monitor the scheme</a:t>
          </a:r>
          <a:endParaRPr lang="en-US" sz="2400" kern="1200" dirty="0"/>
        </a:p>
      </dsp:txBody>
      <dsp:txXfrm>
        <a:off x="3011190" y="2326296"/>
        <a:ext cx="2737445" cy="1642467"/>
      </dsp:txXfrm>
    </dsp:sp>
    <dsp:sp modelId="{20EBF810-F1C4-674C-AE4E-66B89888335C}">
      <dsp:nvSpPr>
        <dsp:cNvPr id="0" name=""/>
        <dsp:cNvSpPr/>
      </dsp:nvSpPr>
      <dsp:spPr>
        <a:xfrm>
          <a:off x="6022380" y="2326296"/>
          <a:ext cx="2737445" cy="16424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MY" sz="2400" kern="1200" dirty="0" smtClean="0"/>
            <a:t>Lack of proper vision, research and planning to develop microfinance sector</a:t>
          </a:r>
          <a:endParaRPr lang="en-US" sz="2400" kern="1200" dirty="0"/>
        </a:p>
      </dsp:txBody>
      <dsp:txXfrm>
        <a:off x="6022380" y="2326296"/>
        <a:ext cx="2737445" cy="164246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0265740-D2CB-4C09-B581-44103B244C8C}" type="datetimeFigureOut">
              <a:rPr lang="en-US" smtClean="0"/>
              <a:t>11/8/16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D67E158-6B11-4BB1-AEC0-A6F9D8632D1B}" type="slidenum">
              <a:rPr lang="en-US" smtClean="0"/>
              <a:t>‹#›</a:t>
            </a:fld>
            <a:endParaRPr lang="en-US"/>
          </a:p>
        </p:txBody>
      </p:sp>
    </p:spTree>
    <p:extLst>
      <p:ext uri="{BB962C8B-B14F-4D97-AF65-F5344CB8AC3E}">
        <p14:creationId xmlns:p14="http://schemas.microsoft.com/office/powerpoint/2010/main" val="15268234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2A85F6-24D6-4550-87B0-95E7A2B2BE63}" type="datetimeFigureOut">
              <a:rPr lang="en-MY" smtClean="0"/>
              <a:t>11/8/16</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762326-6452-4D0C-9A00-E2AAF6BDBDE6}" type="slidenum">
              <a:rPr lang="en-MY" smtClean="0"/>
              <a:t>‹#›</a:t>
            </a:fld>
            <a:endParaRPr lang="en-MY"/>
          </a:p>
        </p:txBody>
      </p:sp>
    </p:spTree>
    <p:extLst>
      <p:ext uri="{BB962C8B-B14F-4D97-AF65-F5344CB8AC3E}">
        <p14:creationId xmlns:p14="http://schemas.microsoft.com/office/powerpoint/2010/main" val="733483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23762326-6452-4D0C-9A00-E2AAF6BDBDE6}" type="slidenum">
              <a:rPr lang="en-MY" smtClean="0"/>
              <a:t>5</a:t>
            </a:fld>
            <a:endParaRPr lang="en-MY"/>
          </a:p>
        </p:txBody>
      </p:sp>
    </p:spTree>
    <p:extLst>
      <p:ext uri="{BB962C8B-B14F-4D97-AF65-F5344CB8AC3E}">
        <p14:creationId xmlns:p14="http://schemas.microsoft.com/office/powerpoint/2010/main" val="2062454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5.png"/><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14"/>
            <a:ext cx="9144000" cy="6847712"/>
          </a:xfrm>
          <a:prstGeom prst="rect">
            <a:avLst/>
          </a:prstGeom>
        </p:spPr>
      </p:pic>
      <p:sp>
        <p:nvSpPr>
          <p:cNvPr id="4" name="Date Placeholder 3"/>
          <p:cNvSpPr>
            <a:spLocks noGrp="1"/>
          </p:cNvSpPr>
          <p:nvPr>
            <p:ph type="dt" sz="half" idx="10"/>
          </p:nvPr>
        </p:nvSpPr>
        <p:spPr/>
        <p:txBody>
          <a:bodyPr/>
          <a:lstStyle/>
          <a:p>
            <a:fld id="{2E3E53F7-A1D8-419F-ACA0-CB7BEF1A3E10}" type="datetime1">
              <a:rPr lang="en-US" smtClean="0"/>
              <a:t>11/8/16</a:t>
            </a:fld>
            <a:endParaRPr lang="en-US"/>
          </a:p>
        </p:txBody>
      </p:sp>
      <p:sp>
        <p:nvSpPr>
          <p:cNvPr id="5" name="Footer Placeholder 4"/>
          <p:cNvSpPr>
            <a:spLocks noGrp="1"/>
          </p:cNvSpPr>
          <p:nvPr>
            <p:ph type="ftr" sz="quarter" idx="11"/>
          </p:nvPr>
        </p:nvSpPr>
        <p:spPr/>
        <p:txBody>
          <a:bodyPr/>
          <a:lstStyle/>
          <a:p>
            <a:r>
              <a:rPr lang="en-MY" smtClean="0"/>
              <a:t>Copyright © 2015 INCEIF e Learning. All rights reserved.</a:t>
            </a:r>
            <a:endParaRPr lang="en-US" dirty="0"/>
          </a:p>
        </p:txBody>
      </p:sp>
      <p:sp>
        <p:nvSpPr>
          <p:cNvPr id="6" name="Slide Number Placeholder 5"/>
          <p:cNvSpPr>
            <a:spLocks noGrp="1"/>
          </p:cNvSpPr>
          <p:nvPr>
            <p:ph type="sldNum" sz="quarter" idx="12"/>
          </p:nvPr>
        </p:nvSpPr>
        <p:spPr/>
        <p:txBody>
          <a:bodyPr/>
          <a:lstStyle/>
          <a:p>
            <a:fld id="{3D1E7C1F-05E8-49FE-8E79-F939A782B841}" type="slidenum">
              <a:rPr lang="en-US" smtClean="0"/>
              <a:t>‹#›</a:t>
            </a:fld>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50336" y="1122367"/>
            <a:ext cx="2243333" cy="688849"/>
          </a:xfrm>
          <a:prstGeom prst="rect">
            <a:avLst/>
          </a:prstGeom>
        </p:spPr>
      </p:pic>
      <p:sp>
        <p:nvSpPr>
          <p:cNvPr id="9" name="Title 1"/>
          <p:cNvSpPr txBox="1">
            <a:spLocks/>
          </p:cNvSpPr>
          <p:nvPr userDrawn="1"/>
        </p:nvSpPr>
        <p:spPr>
          <a:xfrm>
            <a:off x="1143000" y="2068285"/>
            <a:ext cx="6858000" cy="1441677"/>
          </a:xfrm>
          <a:prstGeom prst="rect">
            <a:avLst/>
          </a:prstGeom>
        </p:spPr>
        <p:txBody>
          <a:bodyPr anchor="b"/>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endParaRPr lang="en-US" sz="2400" dirty="0">
              <a:latin typeface="Myriad Pro" panose="020B0503030403020204" pitchFamily="34" charset="0"/>
            </a:endParaRPr>
          </a:p>
        </p:txBody>
      </p:sp>
      <p:sp>
        <p:nvSpPr>
          <p:cNvPr id="13" name="Title 12"/>
          <p:cNvSpPr>
            <a:spLocks noGrp="1"/>
          </p:cNvSpPr>
          <p:nvPr>
            <p:ph type="title" hasCustomPrompt="1"/>
          </p:nvPr>
        </p:nvSpPr>
        <p:spPr>
          <a:xfrm>
            <a:off x="628650" y="2626310"/>
            <a:ext cx="7886700" cy="1343263"/>
          </a:xfrm>
        </p:spPr>
        <p:txBody>
          <a:bodyPr>
            <a:noAutofit/>
          </a:bodyPr>
          <a:lstStyle>
            <a:lvl1pPr algn="ctr">
              <a:defRPr sz="2400">
                <a:latin typeface="Myriad Pro" panose="020B0503030403020204" pitchFamily="34" charset="0"/>
              </a:defRPr>
            </a:lvl1pPr>
          </a:lstStyle>
          <a:p>
            <a:r>
              <a:rPr lang="en-US" sz="2400" dirty="0" smtClean="0">
                <a:latin typeface="Myriad Pro" panose="020B0503030403020204" pitchFamily="34" charset="0"/>
              </a:rPr>
              <a:t>(Topics)</a:t>
            </a:r>
            <a:br>
              <a:rPr lang="en-US" sz="2400" dirty="0" smtClean="0">
                <a:latin typeface="Myriad Pro" panose="020B0503030403020204" pitchFamily="34" charset="0"/>
              </a:rPr>
            </a:br>
            <a:r>
              <a:rPr lang="en-US" sz="2400" dirty="0" smtClean="0">
                <a:latin typeface="Myriad Pro" panose="020B0503030403020204" pitchFamily="34" charset="0"/>
              </a:rPr>
              <a:t/>
            </a:r>
            <a:br>
              <a:rPr lang="en-US" sz="2400" dirty="0" smtClean="0">
                <a:latin typeface="Myriad Pro" panose="020B0503030403020204" pitchFamily="34" charset="0"/>
              </a:rPr>
            </a:br>
            <a:r>
              <a:rPr lang="en-US" sz="2400" dirty="0" smtClean="0">
                <a:latin typeface="Myriad Pro" panose="020B0503030403020204" pitchFamily="34" charset="0"/>
              </a:rPr>
              <a:t>Montage Graphics will be created by e Learning unit </a:t>
            </a:r>
            <a:br>
              <a:rPr lang="en-US" sz="2400" dirty="0" smtClean="0">
                <a:latin typeface="Myriad Pro" panose="020B0503030403020204" pitchFamily="34" charset="0"/>
              </a:rPr>
            </a:br>
            <a:r>
              <a:rPr lang="en-US" sz="2400" dirty="0" smtClean="0">
                <a:latin typeface="Myriad Pro" panose="020B0503030403020204" pitchFamily="34" charset="0"/>
              </a:rPr>
              <a:t>via SMEs input</a:t>
            </a:r>
            <a:endParaRPr lang="en-US" sz="2400" dirty="0">
              <a:latin typeface="Myriad Pro" panose="020B0503030403020204" pitchFamily="34" charset="0"/>
            </a:endParaRPr>
          </a:p>
        </p:txBody>
      </p:sp>
      <p:sp>
        <p:nvSpPr>
          <p:cNvPr id="14" name="Title 12"/>
          <p:cNvSpPr txBox="1">
            <a:spLocks/>
          </p:cNvSpPr>
          <p:nvPr userDrawn="1"/>
        </p:nvSpPr>
        <p:spPr>
          <a:xfrm>
            <a:off x="628650" y="3453940"/>
            <a:ext cx="7886700" cy="418813"/>
          </a:xfrm>
          <a:prstGeom prst="rect">
            <a:avLst/>
          </a:prstGeom>
        </p:spPr>
        <p:txBody>
          <a:bodyPr vert="horz" lIns="91440" tIns="45720" rIns="91440" bIns="45720" rtlCol="0" anchor="ctr">
            <a:noAutofit/>
          </a:bodyPr>
          <a:lstStyle>
            <a:lvl1pPr algn="ctr" defTabSz="685800" rtl="0" eaLnBrk="1" latinLnBrk="0" hangingPunct="1">
              <a:lnSpc>
                <a:spcPct val="90000"/>
              </a:lnSpc>
              <a:spcBef>
                <a:spcPct val="0"/>
              </a:spcBef>
              <a:buNone/>
              <a:defRPr sz="2400" kern="1200">
                <a:solidFill>
                  <a:schemeClr val="tx1"/>
                </a:solidFill>
                <a:latin typeface="+mj-lt"/>
                <a:ea typeface="+mj-ea"/>
                <a:cs typeface="+mj-cs"/>
              </a:defRPr>
            </a:lvl1pPr>
          </a:lstStyle>
          <a:p>
            <a:endParaRPr lang="en-US" sz="1600" dirty="0">
              <a:latin typeface="Myriad Pro" panose="020B0503030403020204" pitchFamily="34" charset="0"/>
            </a:endParaRPr>
          </a:p>
        </p:txBody>
      </p:sp>
      <p:sp>
        <p:nvSpPr>
          <p:cNvPr id="18" name="Text Placeholder 17"/>
          <p:cNvSpPr>
            <a:spLocks noGrp="1"/>
          </p:cNvSpPr>
          <p:nvPr>
            <p:ph type="body" sz="quarter" idx="13" hasCustomPrompt="1"/>
          </p:nvPr>
        </p:nvSpPr>
        <p:spPr>
          <a:xfrm>
            <a:off x="628650" y="4241484"/>
            <a:ext cx="7886700" cy="452606"/>
          </a:xfrm>
        </p:spPr>
        <p:txBody>
          <a:bodyPr/>
          <a:lstStyle>
            <a:lvl1pPr marL="0" indent="0" algn="ctr">
              <a:buNone/>
              <a:defRPr sz="2400">
                <a:latin typeface="Myriad Pro" panose="020B0503030403020204" pitchFamily="34" charset="0"/>
              </a:defRPr>
            </a:lvl1pPr>
          </a:lstStyle>
          <a:p>
            <a:r>
              <a:rPr lang="en-US" sz="1600" dirty="0" smtClean="0">
                <a:latin typeface="Myriad Pro" panose="020B0503030403020204" pitchFamily="34" charset="0"/>
              </a:rPr>
              <a:t>Click to edit Master subtitle style</a:t>
            </a:r>
            <a:endParaRPr lang="en-US" sz="1600" dirty="0">
              <a:latin typeface="Myriad Pro" panose="020B0503030403020204" pitchFamily="34" charset="0"/>
            </a:endParaRPr>
          </a:p>
        </p:txBody>
      </p:sp>
    </p:spTree>
    <p:extLst>
      <p:ext uri="{BB962C8B-B14F-4D97-AF65-F5344CB8AC3E}">
        <p14:creationId xmlns:p14="http://schemas.microsoft.com/office/powerpoint/2010/main" val="892034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able of Conten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14"/>
            <a:ext cx="9144000" cy="6847712"/>
          </a:xfrm>
          <a:prstGeom prst="rect">
            <a:avLst/>
          </a:prstGeom>
        </p:spPr>
      </p:pic>
      <p:sp>
        <p:nvSpPr>
          <p:cNvPr id="4" name="Date Placeholder 3"/>
          <p:cNvSpPr>
            <a:spLocks noGrp="1"/>
          </p:cNvSpPr>
          <p:nvPr>
            <p:ph type="dt" sz="half" idx="10"/>
          </p:nvPr>
        </p:nvSpPr>
        <p:spPr/>
        <p:txBody>
          <a:bodyPr/>
          <a:lstStyle/>
          <a:p>
            <a:fld id="{B51AF9CC-8240-40D0-AA06-CAA740A55B5B}" type="datetime1">
              <a:rPr lang="en-US" smtClean="0"/>
              <a:t>11/8/16</a:t>
            </a:fld>
            <a:endParaRPr lang="en-US"/>
          </a:p>
        </p:txBody>
      </p:sp>
      <p:sp>
        <p:nvSpPr>
          <p:cNvPr id="5" name="Footer Placeholder 4"/>
          <p:cNvSpPr>
            <a:spLocks noGrp="1"/>
          </p:cNvSpPr>
          <p:nvPr>
            <p:ph type="ftr" sz="quarter" idx="11"/>
          </p:nvPr>
        </p:nvSpPr>
        <p:spPr/>
        <p:txBody>
          <a:bodyPr/>
          <a:lstStyle/>
          <a:p>
            <a:r>
              <a:rPr lang="en-MY" smtClean="0"/>
              <a:t>Copyright © 2015 INCEIF e Learning. All rights reserved.</a:t>
            </a:r>
            <a:endParaRPr lang="en-US" dirty="0"/>
          </a:p>
        </p:txBody>
      </p:sp>
      <p:sp>
        <p:nvSpPr>
          <p:cNvPr id="6" name="Slide Number Placeholder 5"/>
          <p:cNvSpPr>
            <a:spLocks noGrp="1"/>
          </p:cNvSpPr>
          <p:nvPr>
            <p:ph type="sldNum" sz="quarter" idx="12"/>
          </p:nvPr>
        </p:nvSpPr>
        <p:spPr/>
        <p:txBody>
          <a:bodyPr/>
          <a:lstStyle/>
          <a:p>
            <a:fld id="{3D1E7C1F-05E8-49FE-8E79-F939A782B841}" type="slidenum">
              <a:rPr lang="en-US" smtClean="0"/>
              <a:t>‹#›</a:t>
            </a:fld>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50336" y="487666"/>
            <a:ext cx="2243333" cy="688849"/>
          </a:xfrm>
          <a:prstGeom prst="rect">
            <a:avLst/>
          </a:prstGeom>
        </p:spPr>
      </p:pic>
      <p:sp>
        <p:nvSpPr>
          <p:cNvPr id="3" name="Title 2"/>
          <p:cNvSpPr>
            <a:spLocks noGrp="1"/>
          </p:cNvSpPr>
          <p:nvPr>
            <p:ph type="title" hasCustomPrompt="1"/>
          </p:nvPr>
        </p:nvSpPr>
        <p:spPr>
          <a:xfrm>
            <a:off x="628649" y="1533878"/>
            <a:ext cx="7886700" cy="425557"/>
          </a:xfrm>
        </p:spPr>
        <p:txBody>
          <a:bodyPr>
            <a:normAutofit/>
          </a:bodyPr>
          <a:lstStyle>
            <a:lvl1pPr>
              <a:defRPr sz="2400">
                <a:latin typeface="Myriad Pro" panose="020B0503030403020204" pitchFamily="34" charset="0"/>
              </a:defRPr>
            </a:lvl1pPr>
          </a:lstStyle>
          <a:p>
            <a:pPr algn="ctr"/>
            <a:r>
              <a:rPr lang="en-US" dirty="0" smtClean="0"/>
              <a:t>Table of Contents</a:t>
            </a:r>
            <a:endParaRPr lang="en-US" dirty="0"/>
          </a:p>
        </p:txBody>
      </p:sp>
      <p:sp>
        <p:nvSpPr>
          <p:cNvPr id="11" name="Text Placeholder 10"/>
          <p:cNvSpPr>
            <a:spLocks noGrp="1"/>
          </p:cNvSpPr>
          <p:nvPr>
            <p:ph type="body" sz="quarter" idx="13" hasCustomPrompt="1"/>
          </p:nvPr>
        </p:nvSpPr>
        <p:spPr>
          <a:xfrm>
            <a:off x="628650" y="2065468"/>
            <a:ext cx="7886700" cy="4067045"/>
          </a:xfrm>
        </p:spPr>
        <p:txBody>
          <a:bodyPr/>
          <a:lstStyle>
            <a:lvl1pPr marL="0" indent="0">
              <a:buNone/>
              <a:defRPr sz="2400"/>
            </a:lvl1pPr>
          </a:lstStyle>
          <a:p>
            <a:pPr algn="ctr"/>
            <a:r>
              <a:rPr lang="en-US" sz="1800" dirty="0" smtClean="0"/>
              <a:t>Contents</a:t>
            </a:r>
            <a:endParaRPr lang="en-US" sz="1800" dirty="0"/>
          </a:p>
        </p:txBody>
      </p:sp>
    </p:spTree>
    <p:extLst>
      <p:ext uri="{BB962C8B-B14F-4D97-AF65-F5344CB8AC3E}">
        <p14:creationId xmlns:p14="http://schemas.microsoft.com/office/powerpoint/2010/main" val="3109850264"/>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ntent Style1">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144"/>
            <a:ext cx="9144000" cy="6847712"/>
          </a:xfrm>
          <a:prstGeom prst="rect">
            <a:avLst/>
          </a:prstGeom>
        </p:spPr>
      </p:pic>
      <p:sp>
        <p:nvSpPr>
          <p:cNvPr id="3" name="Date Placeholder 2"/>
          <p:cNvSpPr>
            <a:spLocks noGrp="1"/>
          </p:cNvSpPr>
          <p:nvPr>
            <p:ph type="dt" sz="half" idx="10"/>
          </p:nvPr>
        </p:nvSpPr>
        <p:spPr/>
        <p:txBody>
          <a:bodyPr/>
          <a:lstStyle/>
          <a:p>
            <a:fld id="{E7C46A66-749E-4DE3-9A4C-FD7EA8A49C81}" type="datetime1">
              <a:rPr lang="en-US" smtClean="0"/>
              <a:t>11/8/16</a:t>
            </a:fld>
            <a:endParaRPr lang="en-US"/>
          </a:p>
        </p:txBody>
      </p:sp>
      <p:sp>
        <p:nvSpPr>
          <p:cNvPr id="4" name="Footer Placeholder 3"/>
          <p:cNvSpPr>
            <a:spLocks noGrp="1"/>
          </p:cNvSpPr>
          <p:nvPr>
            <p:ph type="ftr" sz="quarter" idx="11"/>
          </p:nvPr>
        </p:nvSpPr>
        <p:spPr/>
        <p:txBody>
          <a:bodyPr/>
          <a:lstStyle/>
          <a:p>
            <a:r>
              <a:rPr lang="en-MY" smtClean="0"/>
              <a:t>Copyright © 2015 INCEIF e Learning. All rights reserved.</a:t>
            </a:r>
            <a:endParaRPr lang="en-US" dirty="0"/>
          </a:p>
        </p:txBody>
      </p:sp>
      <p:sp>
        <p:nvSpPr>
          <p:cNvPr id="5" name="Slide Number Placeholder 4"/>
          <p:cNvSpPr>
            <a:spLocks noGrp="1"/>
          </p:cNvSpPr>
          <p:nvPr>
            <p:ph type="sldNum" sz="quarter" idx="12"/>
          </p:nvPr>
        </p:nvSpPr>
        <p:spPr/>
        <p:txBody>
          <a:bodyPr/>
          <a:lstStyle/>
          <a:p>
            <a:fld id="{3D1E7C1F-05E8-49FE-8E79-F939A782B841}" type="slidenum">
              <a:rPr lang="en-US" smtClean="0"/>
              <a:t>‹#›</a:t>
            </a:fld>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50024" y="50580"/>
            <a:ext cx="2025308" cy="621901"/>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892465" y="6464012"/>
            <a:ext cx="1104900" cy="342900"/>
          </a:xfrm>
          <a:prstGeom prst="rect">
            <a:avLst/>
          </a:prstGeom>
        </p:spPr>
      </p:pic>
      <p:sp>
        <p:nvSpPr>
          <p:cNvPr id="9" name="Title 1"/>
          <p:cNvSpPr>
            <a:spLocks noGrp="1"/>
          </p:cNvSpPr>
          <p:nvPr>
            <p:ph type="title" hasCustomPrompt="1"/>
          </p:nvPr>
        </p:nvSpPr>
        <p:spPr>
          <a:xfrm>
            <a:off x="198344" y="780136"/>
            <a:ext cx="8317006" cy="768965"/>
          </a:xfrm>
        </p:spPr>
        <p:txBody>
          <a:bodyPr>
            <a:normAutofit/>
          </a:bodyPr>
          <a:lstStyle>
            <a:lvl1pPr>
              <a:defRPr sz="2400">
                <a:latin typeface="Myriad Pro" panose="020B0503030403020204" pitchFamily="34" charset="0"/>
              </a:defRPr>
            </a:lvl1pPr>
          </a:lstStyle>
          <a:p>
            <a:r>
              <a:rPr lang="en-US" dirty="0" smtClean="0"/>
              <a:t>(Content Style 1)</a:t>
            </a:r>
            <a:br>
              <a:rPr lang="en-US" dirty="0" smtClean="0"/>
            </a:br>
            <a:r>
              <a:rPr lang="en-US" dirty="0" smtClean="0"/>
              <a:t>Sub Topic</a:t>
            </a:r>
            <a:endParaRPr lang="en-MY" dirty="0"/>
          </a:p>
        </p:txBody>
      </p:sp>
      <p:sp>
        <p:nvSpPr>
          <p:cNvPr id="10" name="Text Placeholder 9"/>
          <p:cNvSpPr>
            <a:spLocks noGrp="1"/>
          </p:cNvSpPr>
          <p:nvPr>
            <p:ph type="body" sz="quarter" idx="13" hasCustomPrompt="1"/>
          </p:nvPr>
        </p:nvSpPr>
        <p:spPr>
          <a:xfrm>
            <a:off x="198437" y="1796528"/>
            <a:ext cx="2487613" cy="4378848"/>
          </a:xfrm>
        </p:spPr>
        <p:txBody>
          <a:bodyPr>
            <a:normAutofit/>
          </a:bodyPr>
          <a:lstStyle>
            <a:lvl1pPr marL="0" indent="0">
              <a:buNone/>
              <a:defRPr sz="1400">
                <a:latin typeface="Myriad Pro" panose="020B0503030403020204" pitchFamily="34" charset="0"/>
              </a:defRPr>
            </a:lvl1pPr>
          </a:lstStyle>
          <a:p>
            <a:r>
              <a:rPr lang="en-US" dirty="0" smtClean="0"/>
              <a:t>Insert your content </a:t>
            </a:r>
            <a:endParaRPr lang="en-US" dirty="0"/>
          </a:p>
        </p:txBody>
      </p:sp>
      <p:sp>
        <p:nvSpPr>
          <p:cNvPr id="11" name="Text Placeholder 9"/>
          <p:cNvSpPr>
            <a:spLocks noGrp="1"/>
          </p:cNvSpPr>
          <p:nvPr>
            <p:ph type="body" sz="quarter" idx="14" hasCustomPrompt="1"/>
          </p:nvPr>
        </p:nvSpPr>
        <p:spPr>
          <a:xfrm>
            <a:off x="2730518" y="1796528"/>
            <a:ext cx="6266847" cy="4378848"/>
          </a:xfrm>
        </p:spPr>
        <p:txBody>
          <a:bodyPr>
            <a:normAutofit/>
          </a:bodyPr>
          <a:lstStyle>
            <a:lvl1pPr marL="0" indent="0">
              <a:buNone/>
              <a:defRPr sz="1400">
                <a:latin typeface="Myriad Pro" panose="020B0503030403020204" pitchFamily="34" charset="0"/>
              </a:defRPr>
            </a:lvl1pPr>
          </a:lstStyle>
          <a:p>
            <a:r>
              <a:rPr lang="en-US" dirty="0" smtClean="0"/>
              <a:t>Insert your content and graphic here</a:t>
            </a:r>
            <a:endParaRPr lang="en-US" dirty="0"/>
          </a:p>
        </p:txBody>
      </p:sp>
    </p:spTree>
    <p:extLst>
      <p:ext uri="{BB962C8B-B14F-4D97-AF65-F5344CB8AC3E}">
        <p14:creationId xmlns:p14="http://schemas.microsoft.com/office/powerpoint/2010/main" val="3957985484"/>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Q">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144"/>
            <a:ext cx="9144000" cy="6847712"/>
          </a:xfrm>
          <a:prstGeom prst="rect">
            <a:avLst/>
          </a:prstGeom>
        </p:spPr>
      </p:pic>
      <p:sp>
        <p:nvSpPr>
          <p:cNvPr id="4" name="Date Placeholder 3"/>
          <p:cNvSpPr>
            <a:spLocks noGrp="1"/>
          </p:cNvSpPr>
          <p:nvPr>
            <p:ph type="dt" sz="half" idx="10"/>
          </p:nvPr>
        </p:nvSpPr>
        <p:spPr/>
        <p:txBody>
          <a:bodyPr/>
          <a:lstStyle/>
          <a:p>
            <a:fld id="{F35DE998-DF3A-4F81-B4C2-1AF66DCFB845}" type="datetime1">
              <a:rPr lang="en-US" smtClean="0"/>
              <a:t>11/8/16</a:t>
            </a:fld>
            <a:endParaRPr lang="en-US"/>
          </a:p>
        </p:txBody>
      </p:sp>
      <p:sp>
        <p:nvSpPr>
          <p:cNvPr id="5" name="Footer Placeholder 4"/>
          <p:cNvSpPr>
            <a:spLocks noGrp="1"/>
          </p:cNvSpPr>
          <p:nvPr>
            <p:ph type="ftr" sz="quarter" idx="11"/>
          </p:nvPr>
        </p:nvSpPr>
        <p:spPr/>
        <p:txBody>
          <a:bodyPr/>
          <a:lstStyle/>
          <a:p>
            <a:r>
              <a:rPr lang="en-MY" smtClean="0"/>
              <a:t>Copyright © 2015 INCEIF e Learning. All rights reserved.</a:t>
            </a:r>
            <a:endParaRPr lang="en-US" dirty="0"/>
          </a:p>
        </p:txBody>
      </p:sp>
      <p:sp>
        <p:nvSpPr>
          <p:cNvPr id="6" name="Slide Number Placeholder 5"/>
          <p:cNvSpPr>
            <a:spLocks noGrp="1"/>
          </p:cNvSpPr>
          <p:nvPr>
            <p:ph type="sldNum" sz="quarter" idx="12"/>
          </p:nvPr>
        </p:nvSpPr>
        <p:spPr/>
        <p:txBody>
          <a:bodyPr/>
          <a:lstStyle/>
          <a:p>
            <a:fld id="{3D1E7C1F-05E8-49FE-8E79-F939A782B841}" type="slidenum">
              <a:rPr lang="en-US" smtClean="0"/>
              <a:t>‹#›</a:t>
            </a:fld>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50336" y="1122367"/>
            <a:ext cx="2243333" cy="688849"/>
          </a:xfrm>
          <a:prstGeom prst="rect">
            <a:avLst/>
          </a:prstGeom>
        </p:spPr>
      </p:pic>
      <p:sp>
        <p:nvSpPr>
          <p:cNvPr id="2" name="Title 1"/>
          <p:cNvSpPr>
            <a:spLocks noGrp="1"/>
          </p:cNvSpPr>
          <p:nvPr>
            <p:ph type="title" hasCustomPrompt="1"/>
          </p:nvPr>
        </p:nvSpPr>
        <p:spPr>
          <a:xfrm>
            <a:off x="628650" y="2609658"/>
            <a:ext cx="7886700" cy="1325563"/>
          </a:xfrm>
        </p:spPr>
        <p:txBody>
          <a:bodyPr>
            <a:normAutofit/>
          </a:bodyPr>
          <a:lstStyle>
            <a:lvl1pPr algn="ctr">
              <a:defRPr sz="2400">
                <a:latin typeface="Myriad Pro" panose="020B0503030403020204" pitchFamily="34" charset="0"/>
              </a:defRPr>
            </a:lvl1pPr>
          </a:lstStyle>
          <a:p>
            <a:r>
              <a:rPr lang="en-US" dirty="0" smtClean="0"/>
              <a:t>(Thank You)</a:t>
            </a:r>
            <a:endParaRPr lang="en-US" dirty="0"/>
          </a:p>
        </p:txBody>
      </p:sp>
      <p:sp>
        <p:nvSpPr>
          <p:cNvPr id="11" name="Text Placeholder 10"/>
          <p:cNvSpPr>
            <a:spLocks noGrp="1"/>
          </p:cNvSpPr>
          <p:nvPr>
            <p:ph type="body" sz="quarter" idx="13" hasCustomPrompt="1"/>
          </p:nvPr>
        </p:nvSpPr>
        <p:spPr>
          <a:xfrm>
            <a:off x="628650" y="4006777"/>
            <a:ext cx="7886700" cy="866439"/>
          </a:xfrm>
        </p:spPr>
        <p:txBody>
          <a:bodyPr>
            <a:normAutofit/>
          </a:bodyPr>
          <a:lstStyle>
            <a:lvl1pPr marL="0" indent="0" algn="ctr">
              <a:buNone/>
              <a:defRPr sz="1600">
                <a:latin typeface="Myriad Pro" panose="020B0503030403020204" pitchFamily="34" charset="0"/>
              </a:defRPr>
            </a:lvl1pPr>
          </a:lstStyle>
          <a:p>
            <a:r>
              <a:rPr lang="en-US" dirty="0" smtClean="0"/>
              <a:t>(Type name and designation here )</a:t>
            </a:r>
            <a:br>
              <a:rPr lang="en-US" dirty="0" smtClean="0"/>
            </a:br>
            <a:r>
              <a:rPr lang="en-US" dirty="0" smtClean="0"/>
              <a:t>(Type tel. no. and email here )</a:t>
            </a:r>
            <a:endParaRPr lang="en-US" dirty="0"/>
          </a:p>
        </p:txBody>
      </p:sp>
    </p:spTree>
    <p:extLst>
      <p:ext uri="{BB962C8B-B14F-4D97-AF65-F5344CB8AC3E}">
        <p14:creationId xmlns:p14="http://schemas.microsoft.com/office/powerpoint/2010/main" val="574818152"/>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6" Type="http://schemas.openxmlformats.org/officeDocument/2006/relationships/image" Target="../media/image1.jpeg"/><Relationship Id="rId7"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0" y="5144"/>
            <a:ext cx="9144000" cy="6847712"/>
          </a:xfrm>
          <a:prstGeom prst="rect">
            <a:avLst/>
          </a:prstGeom>
        </p:spPr>
      </p:pic>
      <p:sp>
        <p:nvSpPr>
          <p:cNvPr id="2" name="Title Placeholder 1"/>
          <p:cNvSpPr>
            <a:spLocks noGrp="1"/>
          </p:cNvSpPr>
          <p:nvPr>
            <p:ph type="title"/>
          </p:nvPr>
        </p:nvSpPr>
        <p:spPr>
          <a:xfrm>
            <a:off x="628650" y="1779761"/>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3195021"/>
            <a:ext cx="7886700" cy="298194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7"/>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A851A74-B0B9-471A-868B-4FFE329B8E50}" type="datetime1">
              <a:rPr lang="en-US" smtClean="0"/>
              <a:t>11/8/16</a:t>
            </a:fld>
            <a:endParaRPr lang="en-US"/>
          </a:p>
        </p:txBody>
      </p:sp>
      <p:sp>
        <p:nvSpPr>
          <p:cNvPr id="5" name="Footer Placeholder 4"/>
          <p:cNvSpPr>
            <a:spLocks noGrp="1"/>
          </p:cNvSpPr>
          <p:nvPr>
            <p:ph type="ftr" sz="quarter" idx="3"/>
          </p:nvPr>
        </p:nvSpPr>
        <p:spPr>
          <a:xfrm>
            <a:off x="3028950" y="6356357"/>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MY" smtClean="0"/>
              <a:t>Copyright © 2015 INCEIF e Learning. All rights reserved.</a:t>
            </a:r>
            <a:endParaRPr lang="en-US" dirty="0"/>
          </a:p>
        </p:txBody>
      </p:sp>
      <p:sp>
        <p:nvSpPr>
          <p:cNvPr id="6" name="Slide Number Placeholder 5"/>
          <p:cNvSpPr>
            <a:spLocks noGrp="1"/>
          </p:cNvSpPr>
          <p:nvPr>
            <p:ph type="sldNum" sz="quarter" idx="4"/>
          </p:nvPr>
        </p:nvSpPr>
        <p:spPr>
          <a:xfrm>
            <a:off x="6457950" y="6356357"/>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D1E7C1F-05E8-49FE-8E79-F939A782B841}" type="slidenum">
              <a:rPr lang="en-US" smtClean="0"/>
              <a:t>‹#›</a:t>
            </a:fld>
            <a:endParaRPr lang="en-US"/>
          </a:p>
        </p:txBody>
      </p:sp>
      <p:pic>
        <p:nvPicPr>
          <p:cNvPr id="8" name="Picture 7"/>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450336" y="1122367"/>
            <a:ext cx="2243333" cy="688849"/>
          </a:xfrm>
          <a:prstGeom prst="rect">
            <a:avLst/>
          </a:prstGeom>
        </p:spPr>
      </p:pic>
    </p:spTree>
    <p:extLst>
      <p:ext uri="{BB962C8B-B14F-4D97-AF65-F5344CB8AC3E}">
        <p14:creationId xmlns:p14="http://schemas.microsoft.com/office/powerpoint/2010/main" val="2563863294"/>
      </p:ext>
    </p:extLst>
  </p:cSld>
  <p:clrMap bg1="lt1" tx1="dk1" bg2="lt2" tx2="dk2" accent1="accent1" accent2="accent2" accent3="accent3" accent4="accent4" accent5="accent5" accent6="accent6" hlink="hlink" folHlink="folHlink"/>
  <p:sldLayoutIdLst>
    <p:sldLayoutId id="2147483701" r:id="rId1"/>
    <p:sldLayoutId id="2147483712" r:id="rId2"/>
    <p:sldLayoutId id="2147483714" r:id="rId3"/>
    <p:sldLayoutId id="2147483720" r:id="rId4"/>
  </p:sldLayoutIdLst>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3.xml"/><Relationship Id="rId2"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mailto:Muneeza@inceif.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MY" smtClean="0"/>
              <a:t>Copyright © 2015 INCEIF e Learning. All rights reserved.</a:t>
            </a:r>
            <a:endParaRPr lang="en-US" dirty="0"/>
          </a:p>
        </p:txBody>
      </p:sp>
      <p:sp>
        <p:nvSpPr>
          <p:cNvPr id="8" name="Title 7"/>
          <p:cNvSpPr>
            <a:spLocks noGrp="1"/>
          </p:cNvSpPr>
          <p:nvPr>
            <p:ph type="title"/>
          </p:nvPr>
        </p:nvSpPr>
        <p:spPr/>
        <p:txBody>
          <a:bodyPr/>
          <a:lstStyle/>
          <a:p>
            <a:r>
              <a:rPr lang="en-US" dirty="0"/>
              <a:t>Islamic Microfinance Scheme in Maldives</a:t>
            </a:r>
            <a:r>
              <a:rPr lang="en-US" dirty="0" smtClean="0"/>
              <a:t>:</a:t>
            </a:r>
            <a:br>
              <a:rPr lang="en-US" dirty="0" smtClean="0"/>
            </a:br>
            <a:r>
              <a:rPr lang="en-US" dirty="0" smtClean="0"/>
              <a:t>“</a:t>
            </a:r>
            <a:r>
              <a:rPr lang="en-US" dirty="0" err="1" smtClean="0"/>
              <a:t>Faseyha</a:t>
            </a:r>
            <a:r>
              <a:rPr lang="en-US" dirty="0" smtClean="0"/>
              <a:t> </a:t>
            </a:r>
            <a:r>
              <a:rPr lang="en-US" dirty="0" err="1" smtClean="0"/>
              <a:t>Madadhu</a:t>
            </a:r>
            <a:r>
              <a:rPr lang="en-US" dirty="0"/>
              <a:t>” </a:t>
            </a:r>
            <a:endParaRPr lang="en-US" dirty="0"/>
          </a:p>
        </p:txBody>
      </p:sp>
      <p:sp>
        <p:nvSpPr>
          <p:cNvPr id="11" name="Text Placeholder 10"/>
          <p:cNvSpPr>
            <a:spLocks noGrp="1"/>
          </p:cNvSpPr>
          <p:nvPr>
            <p:ph type="body" sz="quarter" idx="13"/>
          </p:nvPr>
        </p:nvSpPr>
        <p:spPr>
          <a:xfrm>
            <a:off x="628649" y="4241484"/>
            <a:ext cx="8301039" cy="1116330"/>
          </a:xfrm>
        </p:spPr>
        <p:txBody>
          <a:bodyPr>
            <a:normAutofit fontScale="92500" lnSpcReduction="10000"/>
          </a:bodyPr>
          <a:lstStyle/>
          <a:p>
            <a:r>
              <a:rPr lang="en-MY" dirty="0"/>
              <a:t>Dr Aishath Muneeza</a:t>
            </a:r>
          </a:p>
          <a:p>
            <a:r>
              <a:rPr lang="en-MY" dirty="0"/>
              <a:t>Associate Professor</a:t>
            </a:r>
          </a:p>
          <a:p>
            <a:r>
              <a:rPr lang="en-MY" dirty="0"/>
              <a:t>INCEIF, The Global University of Islamic Finance</a:t>
            </a:r>
          </a:p>
        </p:txBody>
      </p:sp>
    </p:spTree>
    <p:extLst>
      <p:ext uri="{BB962C8B-B14F-4D97-AF65-F5344CB8AC3E}">
        <p14:creationId xmlns:p14="http://schemas.microsoft.com/office/powerpoint/2010/main" val="186979645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C46A66-749E-4DE3-9A4C-FD7EA8A49C81}" type="datetime1">
              <a:rPr lang="en-US" smtClean="0"/>
              <a:t>11/8/16</a:t>
            </a:fld>
            <a:endParaRPr lang="en-US"/>
          </a:p>
        </p:txBody>
      </p:sp>
      <p:sp>
        <p:nvSpPr>
          <p:cNvPr id="3" name="Footer Placeholder 2"/>
          <p:cNvSpPr>
            <a:spLocks noGrp="1"/>
          </p:cNvSpPr>
          <p:nvPr>
            <p:ph type="ftr" sz="quarter" idx="11"/>
          </p:nvPr>
        </p:nvSpPr>
        <p:spPr/>
        <p:txBody>
          <a:bodyPr/>
          <a:lstStyle/>
          <a:p>
            <a:r>
              <a:rPr lang="en-MY" smtClean="0"/>
              <a:t>Copyright © 2015 INCEIF e Learning. All rights reserved.</a:t>
            </a:r>
            <a:endParaRPr lang="en-US" dirty="0"/>
          </a:p>
        </p:txBody>
      </p:sp>
      <p:sp>
        <p:nvSpPr>
          <p:cNvPr id="4" name="Slide Number Placeholder 3"/>
          <p:cNvSpPr>
            <a:spLocks noGrp="1"/>
          </p:cNvSpPr>
          <p:nvPr>
            <p:ph type="sldNum" sz="quarter" idx="12"/>
          </p:nvPr>
        </p:nvSpPr>
        <p:spPr/>
        <p:txBody>
          <a:bodyPr/>
          <a:lstStyle/>
          <a:p>
            <a:fld id="{3D1E7C1F-05E8-49FE-8E79-F939A782B841}" type="slidenum">
              <a:rPr lang="en-US" smtClean="0"/>
              <a:t>10</a:t>
            </a:fld>
            <a:endParaRPr lang="en-US"/>
          </a:p>
        </p:txBody>
      </p:sp>
      <p:sp>
        <p:nvSpPr>
          <p:cNvPr id="5" name="Title 4"/>
          <p:cNvSpPr>
            <a:spLocks noGrp="1"/>
          </p:cNvSpPr>
          <p:nvPr>
            <p:ph type="title"/>
          </p:nvPr>
        </p:nvSpPr>
        <p:spPr/>
        <p:txBody>
          <a:bodyPr/>
          <a:lstStyle/>
          <a:p>
            <a:r>
              <a:rPr lang="en-US" dirty="0" smtClean="0"/>
              <a:t>Challenges</a:t>
            </a:r>
            <a:endParaRPr lang="en-MY" dirty="0"/>
          </a:p>
        </p:txBody>
      </p:sp>
      <p:graphicFrame>
        <p:nvGraphicFramePr>
          <p:cNvPr id="7" name="Diagram 6"/>
          <p:cNvGraphicFramePr/>
          <p:nvPr>
            <p:extLst>
              <p:ext uri="{D42A27DB-BD31-4B8C-83A1-F6EECF244321}">
                <p14:modId xmlns:p14="http://schemas.microsoft.com/office/powerpoint/2010/main" val="2412207456"/>
              </p:ext>
            </p:extLst>
          </p:nvPr>
        </p:nvGraphicFramePr>
        <p:xfrm>
          <a:off x="198437" y="1796528"/>
          <a:ext cx="8759826" cy="4378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830848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MY" dirty="0" smtClean="0"/>
              <a:t>Copyright © 2015 INCEIF e Learning. All rights reserved.</a:t>
            </a:r>
            <a:endParaRPr lang="en-US" dirty="0"/>
          </a:p>
        </p:txBody>
      </p:sp>
      <p:sp>
        <p:nvSpPr>
          <p:cNvPr id="2" name="Title 1"/>
          <p:cNvSpPr>
            <a:spLocks noGrp="1"/>
          </p:cNvSpPr>
          <p:nvPr>
            <p:ph type="title"/>
          </p:nvPr>
        </p:nvSpPr>
        <p:spPr/>
        <p:txBody>
          <a:bodyPr/>
          <a:lstStyle/>
          <a:p>
            <a:r>
              <a:rPr lang="en-US" dirty="0" smtClean="0"/>
              <a:t>Thank You</a:t>
            </a:r>
            <a:endParaRPr lang="en-US" dirty="0"/>
          </a:p>
        </p:txBody>
      </p:sp>
      <p:sp>
        <p:nvSpPr>
          <p:cNvPr id="3" name="Text Placeholder 2"/>
          <p:cNvSpPr>
            <a:spLocks noGrp="1"/>
          </p:cNvSpPr>
          <p:nvPr>
            <p:ph type="body" sz="quarter" idx="13"/>
          </p:nvPr>
        </p:nvSpPr>
        <p:spPr/>
        <p:txBody>
          <a:bodyPr>
            <a:normAutofit fontScale="70000" lnSpcReduction="20000"/>
          </a:bodyPr>
          <a:lstStyle/>
          <a:p>
            <a:r>
              <a:rPr lang="en-US" dirty="0" smtClean="0"/>
              <a:t>Dr Aishath Muneeza</a:t>
            </a:r>
          </a:p>
          <a:p>
            <a:r>
              <a:rPr lang="en-US" dirty="0" smtClean="0"/>
              <a:t>Associate Professor, INCEIF</a:t>
            </a:r>
          </a:p>
          <a:p>
            <a:endParaRPr lang="en-US" dirty="0" smtClean="0"/>
          </a:p>
          <a:p>
            <a:r>
              <a:rPr lang="en-US" dirty="0" smtClean="0">
                <a:hlinkClick r:id="rId2"/>
              </a:rPr>
              <a:t>muneeza@inceif.org</a:t>
            </a:r>
            <a:r>
              <a:rPr lang="en-US" dirty="0" smtClean="0"/>
              <a:t> </a:t>
            </a:r>
            <a:endParaRPr lang="en-US" dirty="0"/>
          </a:p>
        </p:txBody>
      </p:sp>
    </p:spTree>
    <p:extLst>
      <p:ext uri="{BB962C8B-B14F-4D97-AF65-F5344CB8AC3E}">
        <p14:creationId xmlns:p14="http://schemas.microsoft.com/office/powerpoint/2010/main" val="130831146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p:txBody>
          <a:bodyPr/>
          <a:lstStyle/>
          <a:p>
            <a:fld id="{3405C9D1-C0C0-4E9C-BAB4-3E43F7F9A318}" type="datetime1">
              <a:rPr lang="en-US" smtClean="0"/>
              <a:t>11/8/16</a:t>
            </a:fld>
            <a:endParaRPr lang="en-US"/>
          </a:p>
        </p:txBody>
      </p:sp>
      <p:sp>
        <p:nvSpPr>
          <p:cNvPr id="4" name="Footer Placeholder 3"/>
          <p:cNvSpPr>
            <a:spLocks noGrp="1"/>
          </p:cNvSpPr>
          <p:nvPr>
            <p:ph type="ftr" sz="quarter" idx="11"/>
          </p:nvPr>
        </p:nvSpPr>
        <p:spPr/>
        <p:txBody>
          <a:bodyPr/>
          <a:lstStyle/>
          <a:p>
            <a:r>
              <a:rPr lang="en-MY" smtClean="0"/>
              <a:t>Copyright © 2015 INCEIF e Learning. All rights reserved.</a:t>
            </a:r>
            <a:endParaRPr lang="en-US" dirty="0"/>
          </a:p>
        </p:txBody>
      </p:sp>
      <p:sp>
        <p:nvSpPr>
          <p:cNvPr id="7" name="Slide Number Placeholder 6"/>
          <p:cNvSpPr>
            <a:spLocks noGrp="1"/>
          </p:cNvSpPr>
          <p:nvPr>
            <p:ph type="sldNum" sz="quarter" idx="12"/>
          </p:nvPr>
        </p:nvSpPr>
        <p:spPr/>
        <p:txBody>
          <a:bodyPr/>
          <a:lstStyle/>
          <a:p>
            <a:fld id="{3D1E7C1F-05E8-49FE-8E79-F939A782B841}" type="slidenum">
              <a:rPr lang="en-US" smtClean="0"/>
              <a:t>2</a:t>
            </a:fld>
            <a:endParaRPr lang="en-US"/>
          </a:p>
        </p:txBody>
      </p:sp>
      <p:sp>
        <p:nvSpPr>
          <p:cNvPr id="8" name="Title 7"/>
          <p:cNvSpPr>
            <a:spLocks noGrp="1"/>
          </p:cNvSpPr>
          <p:nvPr>
            <p:ph type="title"/>
          </p:nvPr>
        </p:nvSpPr>
        <p:spPr/>
        <p:txBody>
          <a:bodyPr/>
          <a:lstStyle/>
          <a:p>
            <a:pPr algn="ctr"/>
            <a:r>
              <a:rPr lang="en-US" dirty="0" smtClean="0"/>
              <a:t>Contents</a:t>
            </a:r>
            <a:endParaRPr lang="en-US" dirty="0"/>
          </a:p>
        </p:txBody>
      </p:sp>
      <p:sp>
        <p:nvSpPr>
          <p:cNvPr id="9" name="Text Placeholder 8"/>
          <p:cNvSpPr>
            <a:spLocks noGrp="1"/>
          </p:cNvSpPr>
          <p:nvPr>
            <p:ph type="body" sz="quarter" idx="13"/>
          </p:nvPr>
        </p:nvSpPr>
        <p:spPr/>
        <p:txBody>
          <a:bodyPr>
            <a:normAutofit/>
          </a:bodyPr>
          <a:lstStyle/>
          <a:p>
            <a:pPr marL="342900" indent="-342900">
              <a:buFont typeface="Wingdings" panose="05000000000000000000" pitchFamily="2" charset="2"/>
              <a:buChar char="v"/>
            </a:pPr>
            <a:r>
              <a:rPr lang="en-US" dirty="0"/>
              <a:t>Introduction </a:t>
            </a:r>
          </a:p>
          <a:p>
            <a:pPr marL="342900" indent="-342900">
              <a:buFont typeface="Wingdings" panose="05000000000000000000" pitchFamily="2" charset="2"/>
              <a:buChar char="v"/>
            </a:pPr>
            <a:r>
              <a:rPr lang="en-US" dirty="0" smtClean="0"/>
              <a:t>Microfinance in the country</a:t>
            </a:r>
            <a:endParaRPr lang="en-US" dirty="0"/>
          </a:p>
          <a:p>
            <a:pPr marL="342900" indent="-342900">
              <a:buFont typeface="Wingdings" panose="05000000000000000000" pitchFamily="2" charset="2"/>
              <a:buChar char="v"/>
            </a:pPr>
            <a:r>
              <a:rPr lang="en-US" dirty="0"/>
              <a:t>Governance System of Islamic Microfinance </a:t>
            </a:r>
            <a:r>
              <a:rPr lang="en-US" dirty="0" smtClean="0"/>
              <a:t>Scheme in Maldives</a:t>
            </a:r>
            <a:endParaRPr lang="en-US" dirty="0"/>
          </a:p>
          <a:p>
            <a:pPr marL="342900" indent="-342900">
              <a:buFont typeface="Wingdings" panose="05000000000000000000" pitchFamily="2" charset="2"/>
              <a:buChar char="v"/>
            </a:pPr>
            <a:r>
              <a:rPr lang="tr-TR" dirty="0"/>
              <a:t>“</a:t>
            </a:r>
            <a:r>
              <a:rPr lang="tr-TR" dirty="0" err="1"/>
              <a:t>Faseyha</a:t>
            </a:r>
            <a:r>
              <a:rPr lang="tr-TR" dirty="0"/>
              <a:t> </a:t>
            </a:r>
            <a:r>
              <a:rPr lang="tr-TR" dirty="0" err="1"/>
              <a:t>Madadhu”</a:t>
            </a:r>
            <a:r>
              <a:rPr lang="tr-TR" dirty="0" err="1" smtClean="0"/>
              <a:t>Scheme</a:t>
            </a:r>
            <a:endParaRPr lang="tr-TR" dirty="0" smtClean="0"/>
          </a:p>
          <a:p>
            <a:pPr marL="342900" indent="-342900">
              <a:buFont typeface="Wingdings" panose="05000000000000000000" pitchFamily="2" charset="2"/>
              <a:buChar char="v"/>
            </a:pPr>
            <a:r>
              <a:rPr lang="en-US" dirty="0"/>
              <a:t>Targeted Sectors, </a:t>
            </a:r>
            <a:r>
              <a:rPr lang="en-US" dirty="0" err="1"/>
              <a:t>Shariah</a:t>
            </a:r>
            <a:r>
              <a:rPr lang="en-US" dirty="0"/>
              <a:t> Contracts &amp; </a:t>
            </a:r>
            <a:r>
              <a:rPr lang="en-US" dirty="0" smtClean="0"/>
              <a:t>Financial Requirements</a:t>
            </a:r>
          </a:p>
          <a:p>
            <a:pPr marL="342900" indent="-342900">
              <a:buFont typeface="Wingdings" panose="05000000000000000000" pitchFamily="2" charset="2"/>
              <a:buChar char="v"/>
            </a:pPr>
            <a:r>
              <a:rPr lang="en-US" dirty="0"/>
              <a:t>Operational Challenges Facing the </a:t>
            </a:r>
            <a:r>
              <a:rPr lang="en-US" dirty="0" smtClean="0"/>
              <a:t>Scheme</a:t>
            </a:r>
          </a:p>
          <a:p>
            <a:pPr marL="342900" indent="-342900">
              <a:buFont typeface="Wingdings" panose="05000000000000000000" pitchFamily="2" charset="2"/>
              <a:buChar char="v"/>
            </a:pPr>
            <a:r>
              <a:rPr lang="en-US" dirty="0" smtClean="0"/>
              <a:t>Challenges</a:t>
            </a:r>
            <a:r>
              <a:rPr lang="en-US" dirty="0"/>
              <a:t/>
            </a:r>
            <a:br>
              <a:rPr lang="en-US" dirty="0"/>
            </a:br>
            <a:endParaRPr lang="en-US" dirty="0" smtClean="0">
              <a:cs typeface="AngsanaUPC" panose="02020603050405020304" pitchFamily="18" charset="-34"/>
            </a:endParaRPr>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endParaRPr lang="en-MY" dirty="0" smtClean="0"/>
          </a:p>
          <a:p>
            <a:pPr marL="342900" indent="-342900">
              <a:buFont typeface="Arial" panose="020B0604020202020204" pitchFamily="34" charset="0"/>
              <a:buChar char="•"/>
            </a:pPr>
            <a:endParaRPr lang="en-MY" dirty="0" smtClean="0"/>
          </a:p>
          <a:p>
            <a:pPr marL="342900" indent="-342900">
              <a:buFont typeface="Arial" panose="020B0604020202020204" pitchFamily="34" charset="0"/>
              <a:buChar char="•"/>
            </a:pPr>
            <a:endParaRPr lang="en-MY" dirty="0" smtClean="0"/>
          </a:p>
          <a:p>
            <a:pPr marL="342900" indent="-342900">
              <a:buFont typeface="Arial" panose="020B0604020202020204" pitchFamily="34" charset="0"/>
              <a:buChar char="•"/>
            </a:pPr>
            <a:endParaRPr lang="en-MY" dirty="0" smtClean="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85780050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C46A66-749E-4DE3-9A4C-FD7EA8A49C81}" type="datetime1">
              <a:rPr lang="en-US" smtClean="0"/>
              <a:t>11/8/16</a:t>
            </a:fld>
            <a:endParaRPr lang="en-US"/>
          </a:p>
        </p:txBody>
      </p:sp>
      <p:sp>
        <p:nvSpPr>
          <p:cNvPr id="3" name="Footer Placeholder 2"/>
          <p:cNvSpPr>
            <a:spLocks noGrp="1"/>
          </p:cNvSpPr>
          <p:nvPr>
            <p:ph type="ftr" sz="quarter" idx="11"/>
          </p:nvPr>
        </p:nvSpPr>
        <p:spPr/>
        <p:txBody>
          <a:bodyPr/>
          <a:lstStyle/>
          <a:p>
            <a:r>
              <a:rPr lang="en-MY" smtClean="0"/>
              <a:t>Copyright © 2015 INCEIF e Learning. All rights reserved.</a:t>
            </a:r>
            <a:endParaRPr lang="en-US" dirty="0"/>
          </a:p>
        </p:txBody>
      </p:sp>
      <p:sp>
        <p:nvSpPr>
          <p:cNvPr id="4" name="Slide Number Placeholder 3"/>
          <p:cNvSpPr>
            <a:spLocks noGrp="1"/>
          </p:cNvSpPr>
          <p:nvPr>
            <p:ph type="sldNum" sz="quarter" idx="12"/>
          </p:nvPr>
        </p:nvSpPr>
        <p:spPr/>
        <p:txBody>
          <a:bodyPr/>
          <a:lstStyle/>
          <a:p>
            <a:fld id="{3D1E7C1F-05E8-49FE-8E79-F939A782B841}" type="slidenum">
              <a:rPr lang="en-US" smtClean="0"/>
              <a:t>3</a:t>
            </a:fld>
            <a:endParaRPr lang="en-US"/>
          </a:p>
        </p:txBody>
      </p:sp>
      <p:sp>
        <p:nvSpPr>
          <p:cNvPr id="5" name="Title 4"/>
          <p:cNvSpPr>
            <a:spLocks noGrp="1"/>
          </p:cNvSpPr>
          <p:nvPr>
            <p:ph type="title"/>
          </p:nvPr>
        </p:nvSpPr>
        <p:spPr/>
        <p:txBody>
          <a:bodyPr/>
          <a:lstStyle/>
          <a:p>
            <a:r>
              <a:rPr lang="en-US" dirty="0"/>
              <a:t>Introduction </a:t>
            </a:r>
            <a:endParaRPr lang="en-MY" dirty="0"/>
          </a:p>
        </p:txBody>
      </p:sp>
      <p:sp>
        <p:nvSpPr>
          <p:cNvPr id="6" name="Text Placeholder 5"/>
          <p:cNvSpPr>
            <a:spLocks noGrp="1"/>
          </p:cNvSpPr>
          <p:nvPr>
            <p:ph type="body" sz="quarter" idx="13"/>
          </p:nvPr>
        </p:nvSpPr>
        <p:spPr>
          <a:xfrm>
            <a:off x="349249" y="1977509"/>
            <a:ext cx="8445501" cy="4378848"/>
          </a:xfrm>
        </p:spPr>
        <p:txBody>
          <a:bodyPr>
            <a:normAutofit fontScale="85000" lnSpcReduction="20000"/>
          </a:bodyPr>
          <a:lstStyle/>
          <a:p>
            <a:pPr marL="285750" indent="-285750" algn="just">
              <a:buFont typeface="Arial" panose="020B0604020202020204" pitchFamily="34" charset="0"/>
              <a:buChar char="•"/>
            </a:pPr>
            <a:r>
              <a:rPr lang="en-MY" sz="1800" dirty="0"/>
              <a:t>Islamic microfinance is a new concept in Maldives. </a:t>
            </a:r>
            <a:endParaRPr lang="en-MY" sz="1800" dirty="0" smtClean="0"/>
          </a:p>
          <a:p>
            <a:pPr marL="285750" indent="-285750" algn="just">
              <a:buFont typeface="Arial" panose="020B0604020202020204" pitchFamily="34" charset="0"/>
              <a:buChar char="•"/>
            </a:pPr>
            <a:r>
              <a:rPr lang="en-MY" sz="1800" dirty="0" smtClean="0"/>
              <a:t>Maldives </a:t>
            </a:r>
            <a:r>
              <a:rPr lang="en-MY" sz="1800" dirty="0"/>
              <a:t>is a hundred percent Muslim country with a population of less than four hundred thousand people. </a:t>
            </a:r>
            <a:endParaRPr lang="en-MY" sz="1800" dirty="0" smtClean="0"/>
          </a:p>
          <a:p>
            <a:pPr marL="285750" indent="-285750" algn="just">
              <a:buFont typeface="Arial" panose="020B0604020202020204" pitchFamily="34" charset="0"/>
              <a:buChar char="•"/>
            </a:pPr>
            <a:r>
              <a:rPr lang="en-MY" sz="1800" dirty="0" smtClean="0"/>
              <a:t>Maldives </a:t>
            </a:r>
            <a:r>
              <a:rPr lang="en-MY" sz="1800" dirty="0"/>
              <a:t>can be best described as a geographically scattered island chain with a small population. </a:t>
            </a:r>
            <a:endParaRPr lang="en-MY" sz="1800" dirty="0" smtClean="0"/>
          </a:p>
          <a:p>
            <a:pPr marL="285750" indent="-285750" algn="just">
              <a:buFont typeface="Arial" panose="020B0604020202020204" pitchFamily="34" charset="0"/>
              <a:buChar char="•"/>
            </a:pPr>
            <a:r>
              <a:rPr lang="en-MY" sz="1800" dirty="0"/>
              <a:t>Maldives is a small island nation that is located in south-west of Sri Lanka and India in the Indian Ocean. </a:t>
            </a:r>
            <a:endParaRPr lang="en-MY" sz="1800" dirty="0" smtClean="0"/>
          </a:p>
          <a:p>
            <a:pPr marL="285750" indent="-285750" algn="just">
              <a:buFont typeface="Arial" panose="020B0604020202020204" pitchFamily="34" charset="0"/>
              <a:buChar char="•"/>
            </a:pPr>
            <a:r>
              <a:rPr lang="en-MY" sz="1800" dirty="0" smtClean="0"/>
              <a:t>The </a:t>
            </a:r>
            <a:r>
              <a:rPr lang="en-MY" sz="1800" dirty="0"/>
              <a:t>existence of Maldives was not found in the world map until recently as it was too tiny to be shown visibility in the map. </a:t>
            </a:r>
            <a:endParaRPr lang="en-MY" sz="1800" dirty="0" smtClean="0"/>
          </a:p>
          <a:p>
            <a:pPr marL="285750" indent="-285750" algn="just">
              <a:buFont typeface="Arial" panose="020B0604020202020204" pitchFamily="34" charset="0"/>
              <a:buChar char="•"/>
            </a:pPr>
            <a:r>
              <a:rPr lang="en-MY" sz="1800" dirty="0" smtClean="0"/>
              <a:t>The </a:t>
            </a:r>
            <a:r>
              <a:rPr lang="en-MY" sz="1800" dirty="0"/>
              <a:t>population of the country is just 344,023 (National Bureau of Statistics, 2015) and all Maldivians are Muslims. </a:t>
            </a:r>
            <a:endParaRPr lang="en-MY" sz="1800" dirty="0" smtClean="0"/>
          </a:p>
          <a:p>
            <a:pPr marL="285750" indent="-285750" algn="just">
              <a:buFont typeface="Arial" panose="020B0604020202020204" pitchFamily="34" charset="0"/>
              <a:buChar char="•"/>
            </a:pPr>
            <a:r>
              <a:rPr lang="en-MY" sz="1800" dirty="0" smtClean="0"/>
              <a:t>Due </a:t>
            </a:r>
            <a:r>
              <a:rPr lang="en-MY" sz="1800" dirty="0"/>
              <a:t>to limited natural resources available in the 1,190 islands of Maldives, heavy reliance is on imported goods while the major income to the country in foreign currency is generated from </a:t>
            </a:r>
            <a:r>
              <a:rPr lang="en-MY" sz="1800" dirty="0" smtClean="0"/>
              <a:t>tourism.</a:t>
            </a:r>
            <a:endParaRPr lang="en-US" sz="1800" dirty="0"/>
          </a:p>
          <a:p>
            <a:pPr marL="285750" indent="-285750" algn="just">
              <a:buFont typeface="Arial" panose="020B0604020202020204" pitchFamily="34" charset="0"/>
              <a:buChar char="•"/>
            </a:pPr>
            <a:r>
              <a:rPr lang="en-MY" sz="1800" dirty="0" smtClean="0"/>
              <a:t>The </a:t>
            </a:r>
            <a:r>
              <a:rPr lang="en-MY" sz="1800" dirty="0"/>
              <a:t>population that has no means to access commercial banking to upgrade living standards sought an alternative financing scheme that will not be stringent. </a:t>
            </a:r>
            <a:endParaRPr lang="en-MY" sz="1800" dirty="0" smtClean="0"/>
          </a:p>
          <a:p>
            <a:pPr marL="285750" indent="-285750" algn="just">
              <a:buFont typeface="Arial" panose="020B0604020202020204" pitchFamily="34" charset="0"/>
              <a:buChar char="•"/>
            </a:pPr>
            <a:r>
              <a:rPr lang="en-MY" sz="1800" dirty="0" smtClean="0"/>
              <a:t>The </a:t>
            </a:r>
            <a:r>
              <a:rPr lang="en-MY" sz="1800" dirty="0"/>
              <a:t>first ever Islamic microfinance scheme introduced to the country is “FaseyhaMadadhu”scheme that was introduced in 2015 and for the countries that aspire to introduce Islamic microfinance schemes</a:t>
            </a:r>
            <a:r>
              <a:rPr lang="en-MY" sz="1800" dirty="0" smtClean="0"/>
              <a:t>, </a:t>
            </a:r>
            <a:r>
              <a:rPr lang="en-MY" sz="1800" dirty="0"/>
              <a:t>it </a:t>
            </a:r>
            <a:r>
              <a:rPr lang="en-MY" sz="1800" dirty="0" smtClean="0"/>
              <a:t>is a </a:t>
            </a:r>
            <a:r>
              <a:rPr lang="en-MY" sz="1800" dirty="0"/>
              <a:t>a good case study to understand. </a:t>
            </a:r>
            <a:endParaRPr lang="en-MY" sz="1800" dirty="0" smtClean="0"/>
          </a:p>
          <a:p>
            <a:pPr marL="285750" indent="-285750" algn="just">
              <a:buFont typeface="Arial" panose="020B0604020202020204" pitchFamily="34" charset="0"/>
              <a:buChar char="•"/>
            </a:pPr>
            <a:r>
              <a:rPr lang="en-MY" sz="1800" dirty="0" smtClean="0"/>
              <a:t>The </a:t>
            </a:r>
            <a:r>
              <a:rPr lang="en-MY" sz="1800" dirty="0"/>
              <a:t>challenges in introducing and implementing such a scheme will definitely assist in learning from the experience of a small island nation. </a:t>
            </a:r>
            <a:endParaRPr lang="en-US" sz="1800" dirty="0"/>
          </a:p>
          <a:p>
            <a:pPr marL="285750" indent="-285750" algn="just">
              <a:buFont typeface="Arial" panose="020B0604020202020204" pitchFamily="34" charset="0"/>
              <a:buChar char="•"/>
            </a:pPr>
            <a:endParaRPr lang="en-US" sz="1800" dirty="0" smtClean="0"/>
          </a:p>
          <a:p>
            <a:pPr marL="285750" indent="-285750" algn="just">
              <a:buFont typeface="Arial" panose="020B0604020202020204" pitchFamily="34" charset="0"/>
              <a:buChar char="•"/>
            </a:pPr>
            <a:endParaRPr lang="en-MY" sz="1800" dirty="0" smtClean="0"/>
          </a:p>
          <a:p>
            <a:pPr marL="285750" indent="-285750" algn="just">
              <a:buFont typeface="Arial" panose="020B0604020202020204" pitchFamily="34" charset="0"/>
              <a:buChar char="•"/>
            </a:pPr>
            <a:endParaRPr lang="en-MY" sz="1800" dirty="0"/>
          </a:p>
        </p:txBody>
      </p:sp>
    </p:spTree>
    <p:extLst>
      <p:ext uri="{BB962C8B-B14F-4D97-AF65-F5344CB8AC3E}">
        <p14:creationId xmlns:p14="http://schemas.microsoft.com/office/powerpoint/2010/main" val="429109886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C46A66-749E-4DE3-9A4C-FD7EA8A49C81}" type="datetime1">
              <a:rPr lang="en-US" smtClean="0"/>
              <a:t>11/8/16</a:t>
            </a:fld>
            <a:endParaRPr lang="en-US"/>
          </a:p>
        </p:txBody>
      </p:sp>
      <p:sp>
        <p:nvSpPr>
          <p:cNvPr id="3" name="Footer Placeholder 2"/>
          <p:cNvSpPr>
            <a:spLocks noGrp="1"/>
          </p:cNvSpPr>
          <p:nvPr>
            <p:ph type="ftr" sz="quarter" idx="11"/>
          </p:nvPr>
        </p:nvSpPr>
        <p:spPr/>
        <p:txBody>
          <a:bodyPr/>
          <a:lstStyle/>
          <a:p>
            <a:r>
              <a:rPr lang="en-MY" smtClean="0"/>
              <a:t>Copyright © 2015 INCEIF e Learning. All rights reserved.</a:t>
            </a:r>
            <a:endParaRPr lang="en-US" dirty="0"/>
          </a:p>
        </p:txBody>
      </p:sp>
      <p:sp>
        <p:nvSpPr>
          <p:cNvPr id="4" name="Slide Number Placeholder 3"/>
          <p:cNvSpPr>
            <a:spLocks noGrp="1"/>
          </p:cNvSpPr>
          <p:nvPr>
            <p:ph type="sldNum" sz="quarter" idx="12"/>
          </p:nvPr>
        </p:nvSpPr>
        <p:spPr/>
        <p:txBody>
          <a:bodyPr/>
          <a:lstStyle/>
          <a:p>
            <a:fld id="{3D1E7C1F-05E8-49FE-8E79-F939A782B841}" type="slidenum">
              <a:rPr lang="en-US" smtClean="0"/>
              <a:t>4</a:t>
            </a:fld>
            <a:endParaRPr lang="en-US"/>
          </a:p>
        </p:txBody>
      </p:sp>
      <p:sp>
        <p:nvSpPr>
          <p:cNvPr id="5" name="Title 4"/>
          <p:cNvSpPr>
            <a:spLocks noGrp="1"/>
          </p:cNvSpPr>
          <p:nvPr>
            <p:ph type="title"/>
          </p:nvPr>
        </p:nvSpPr>
        <p:spPr/>
        <p:txBody>
          <a:bodyPr/>
          <a:lstStyle/>
          <a:p>
            <a:r>
              <a:rPr lang="en-US" dirty="0" smtClean="0"/>
              <a:t>Microfinance in the Country</a:t>
            </a:r>
            <a:endParaRPr lang="en-MY" dirty="0"/>
          </a:p>
        </p:txBody>
      </p:sp>
      <p:sp>
        <p:nvSpPr>
          <p:cNvPr id="6" name="Text Placeholder 5"/>
          <p:cNvSpPr>
            <a:spLocks noGrp="1"/>
          </p:cNvSpPr>
          <p:nvPr>
            <p:ph type="body" sz="quarter" idx="13"/>
          </p:nvPr>
        </p:nvSpPr>
        <p:spPr>
          <a:xfrm>
            <a:off x="198437" y="1796528"/>
            <a:ext cx="8674101" cy="4378848"/>
          </a:xfrm>
        </p:spPr>
        <p:txBody>
          <a:bodyPr>
            <a:normAutofit fontScale="70000" lnSpcReduction="20000"/>
          </a:bodyPr>
          <a:lstStyle/>
          <a:p>
            <a:pPr marL="342900" indent="-342900" algn="just">
              <a:buFont typeface="Arial"/>
              <a:buChar char="•"/>
            </a:pPr>
            <a:r>
              <a:rPr lang="en-MY" sz="2000" dirty="0"/>
              <a:t>Microfinance is a nascent concept in the country. </a:t>
            </a:r>
            <a:endParaRPr lang="en-MY" sz="2000" dirty="0"/>
          </a:p>
          <a:p>
            <a:pPr marL="342900" indent="-342900" algn="just">
              <a:buFont typeface="Arial"/>
              <a:buChar char="•"/>
            </a:pPr>
            <a:r>
              <a:rPr lang="en-MY" sz="2000" dirty="0" smtClean="0"/>
              <a:t>Though </a:t>
            </a:r>
            <a:r>
              <a:rPr lang="en-MY" sz="2000" dirty="0"/>
              <a:t>there are seven commercial banks operating in the country, there is no financial institution that is specialised in Islamic microfinance. </a:t>
            </a:r>
            <a:endParaRPr lang="en-MY" sz="2000" dirty="0" smtClean="0"/>
          </a:p>
          <a:p>
            <a:pPr marL="342900" indent="-342900" algn="just">
              <a:buFont typeface="Arial"/>
              <a:buChar char="•"/>
            </a:pPr>
            <a:r>
              <a:rPr lang="en-MY" sz="2000" dirty="0" smtClean="0"/>
              <a:t>However </a:t>
            </a:r>
            <a:r>
              <a:rPr lang="en-MY" sz="2000" dirty="0"/>
              <a:t>funds received as foreign aid have been disbursed through the Bank of Maldives, the national bank as it is required by law to disburse such funds through a bank. </a:t>
            </a:r>
            <a:endParaRPr lang="en-MY" sz="2000" dirty="0" smtClean="0"/>
          </a:p>
          <a:p>
            <a:pPr marL="342900" indent="-342900" algn="just">
              <a:buFont typeface="Arial"/>
              <a:buChar char="•"/>
            </a:pPr>
            <a:r>
              <a:rPr lang="en-MY" sz="2000" dirty="0" smtClean="0"/>
              <a:t>The </a:t>
            </a:r>
            <a:r>
              <a:rPr lang="en-MY" sz="2000" dirty="0"/>
              <a:t>beginning point that led to the formal existence of microfinance in the country is the enactment of Small and Medium Enterprises (SME) Act (Law No. 6/2013) in 2013. </a:t>
            </a:r>
            <a:endParaRPr lang="en-MY" sz="2000" dirty="0" smtClean="0"/>
          </a:p>
          <a:p>
            <a:pPr marL="342900" indent="-342900" algn="just">
              <a:buFont typeface="Arial"/>
              <a:buChar char="•"/>
            </a:pPr>
            <a:r>
              <a:rPr lang="en-MY" sz="2000" dirty="0" smtClean="0"/>
              <a:t>The </a:t>
            </a:r>
            <a:r>
              <a:rPr lang="en-MY" sz="2000" dirty="0"/>
              <a:t>objective of this law was to help reduce poverty and related vulnerabilities as well as making the sector broad based, innovative, resilient and internationally competitive. </a:t>
            </a:r>
            <a:endParaRPr lang="en-MY" sz="2000" dirty="0" smtClean="0"/>
          </a:p>
          <a:p>
            <a:pPr marL="342900" indent="-342900" algn="just">
              <a:buFont typeface="Arial"/>
              <a:buChar char="•"/>
            </a:pPr>
            <a:r>
              <a:rPr lang="en-MY" sz="2000" dirty="0" smtClean="0"/>
              <a:t>The </a:t>
            </a:r>
            <a:r>
              <a:rPr lang="en-MY" sz="2000" dirty="0"/>
              <a:t>enactment of this legislation proved the importance given to small and medium enterprises by the government at policy level. The responsible government agency in dealing with SME sector development is Ministry of Economic development (MED). </a:t>
            </a:r>
            <a:endParaRPr lang="en-MY" sz="2000" dirty="0" smtClean="0"/>
          </a:p>
          <a:p>
            <a:pPr marL="342900" indent="-342900" algn="just">
              <a:buFont typeface="Arial"/>
              <a:buChar char="•"/>
            </a:pPr>
            <a:r>
              <a:rPr lang="en-MY" sz="2000" dirty="0" smtClean="0"/>
              <a:t>Under </a:t>
            </a:r>
            <a:r>
              <a:rPr lang="en-MY" sz="2000" dirty="0"/>
              <a:t>the significant SME Act, an SME Council was formed and it became a statutory responsibility for the government to allocate Maldivian Rufiyaa Fifty Million each year for disbursements of financing facilities to the sector. </a:t>
            </a:r>
            <a:endParaRPr lang="en-MY" sz="2000" dirty="0" smtClean="0"/>
          </a:p>
          <a:p>
            <a:pPr marL="342900" indent="-342900" algn="just">
              <a:buFont typeface="Arial"/>
              <a:buChar char="•"/>
            </a:pPr>
            <a:r>
              <a:rPr lang="en-MY" sz="2000" dirty="0" smtClean="0"/>
              <a:t>This </a:t>
            </a:r>
            <a:r>
              <a:rPr lang="en-MY" sz="2000" dirty="0"/>
              <a:t>is indeed a landmark development in the country towards the development of SME sector with full support and backing from the government</a:t>
            </a:r>
            <a:r>
              <a:rPr lang="en-MY" sz="2000" dirty="0" smtClean="0"/>
              <a:t>.</a:t>
            </a:r>
          </a:p>
          <a:p>
            <a:pPr marL="342900" indent="-342900" algn="just">
              <a:buFont typeface="Arial"/>
              <a:buChar char="•"/>
            </a:pPr>
            <a:r>
              <a:rPr lang="en-US" sz="2000" dirty="0"/>
              <a:t>In 2015, the first Islamic microfinance scheme was introduced under the name of “</a:t>
            </a:r>
            <a:r>
              <a:rPr lang="en-US" sz="2000" dirty="0" err="1"/>
              <a:t>FaseyhaMadadhu</a:t>
            </a:r>
            <a:r>
              <a:rPr lang="en-US" sz="2000" dirty="0"/>
              <a:t>” with the assistance from Islamic Development Bank. </a:t>
            </a:r>
            <a:endParaRPr lang="en-US" sz="2000" dirty="0" smtClean="0"/>
          </a:p>
          <a:p>
            <a:pPr marL="342900" indent="-342900" algn="just">
              <a:buFont typeface="Arial"/>
              <a:buChar char="•"/>
            </a:pPr>
            <a:r>
              <a:rPr lang="en-US" sz="2000" dirty="0" smtClean="0"/>
              <a:t>The </a:t>
            </a:r>
            <a:r>
              <a:rPr lang="en-US" sz="2000" dirty="0"/>
              <a:t>local bank involved in the scheme is Bank of Maldives. </a:t>
            </a:r>
            <a:endParaRPr lang="en-US" sz="2000" dirty="0" smtClean="0"/>
          </a:p>
          <a:p>
            <a:pPr marL="342900" indent="-342900" algn="just">
              <a:buFont typeface="Arial"/>
              <a:buChar char="•"/>
            </a:pPr>
            <a:r>
              <a:rPr lang="en-US" sz="2000" dirty="0" smtClean="0"/>
              <a:t>The </a:t>
            </a:r>
            <a:r>
              <a:rPr lang="en-US" sz="2000" dirty="0"/>
              <a:t>products developed under this scheme was unique as it was shaped to cater for the local needs. </a:t>
            </a:r>
            <a:endParaRPr lang="en-US" sz="2000" dirty="0"/>
          </a:p>
          <a:p>
            <a:endParaRPr lang="en-US" sz="2000" dirty="0"/>
          </a:p>
          <a:p>
            <a:endParaRPr lang="en-MY" sz="2000" dirty="0"/>
          </a:p>
        </p:txBody>
      </p:sp>
    </p:spTree>
    <p:extLst>
      <p:ext uri="{BB962C8B-B14F-4D97-AF65-F5344CB8AC3E}">
        <p14:creationId xmlns:p14="http://schemas.microsoft.com/office/powerpoint/2010/main" val="156507358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C46A66-749E-4DE3-9A4C-FD7EA8A49C81}" type="datetime1">
              <a:rPr lang="en-US" smtClean="0"/>
              <a:t>11/8/16</a:t>
            </a:fld>
            <a:endParaRPr lang="en-US"/>
          </a:p>
        </p:txBody>
      </p:sp>
      <p:sp>
        <p:nvSpPr>
          <p:cNvPr id="3" name="Footer Placeholder 2"/>
          <p:cNvSpPr>
            <a:spLocks noGrp="1"/>
          </p:cNvSpPr>
          <p:nvPr>
            <p:ph type="ftr" sz="quarter" idx="11"/>
          </p:nvPr>
        </p:nvSpPr>
        <p:spPr/>
        <p:txBody>
          <a:bodyPr/>
          <a:lstStyle/>
          <a:p>
            <a:r>
              <a:rPr lang="en-MY" smtClean="0"/>
              <a:t>Copyright © 2015 INCEIF e Learning. All rights reserved.</a:t>
            </a:r>
            <a:endParaRPr lang="en-US" dirty="0"/>
          </a:p>
        </p:txBody>
      </p:sp>
      <p:sp>
        <p:nvSpPr>
          <p:cNvPr id="4" name="Slide Number Placeholder 3"/>
          <p:cNvSpPr>
            <a:spLocks noGrp="1"/>
          </p:cNvSpPr>
          <p:nvPr>
            <p:ph type="sldNum" sz="quarter" idx="12"/>
          </p:nvPr>
        </p:nvSpPr>
        <p:spPr/>
        <p:txBody>
          <a:bodyPr/>
          <a:lstStyle/>
          <a:p>
            <a:fld id="{3D1E7C1F-05E8-49FE-8E79-F939A782B841}" type="slidenum">
              <a:rPr lang="en-US" smtClean="0"/>
              <a:t>5</a:t>
            </a:fld>
            <a:endParaRPr lang="en-US"/>
          </a:p>
        </p:txBody>
      </p:sp>
      <p:sp>
        <p:nvSpPr>
          <p:cNvPr id="5" name="Title 4"/>
          <p:cNvSpPr>
            <a:spLocks noGrp="1"/>
          </p:cNvSpPr>
          <p:nvPr>
            <p:ph type="title"/>
          </p:nvPr>
        </p:nvSpPr>
        <p:spPr/>
        <p:txBody>
          <a:bodyPr>
            <a:normAutofit fontScale="90000"/>
          </a:bodyPr>
          <a:lstStyle/>
          <a:p>
            <a:r>
              <a:rPr lang="en-US" dirty="0"/>
              <a:t>Governance System of Islamic Microfinance Scheme in Maldives</a:t>
            </a:r>
            <a:br>
              <a:rPr lang="en-US" dirty="0"/>
            </a:br>
            <a:endParaRPr lang="en-MY" dirty="0"/>
          </a:p>
        </p:txBody>
      </p:sp>
      <p:sp>
        <p:nvSpPr>
          <p:cNvPr id="6" name="Text Placeholder 5"/>
          <p:cNvSpPr>
            <a:spLocks noGrp="1"/>
          </p:cNvSpPr>
          <p:nvPr>
            <p:ph type="body" sz="quarter" idx="13"/>
          </p:nvPr>
        </p:nvSpPr>
        <p:spPr>
          <a:xfrm>
            <a:off x="413543" y="1740672"/>
            <a:ext cx="8301832" cy="4378848"/>
          </a:xfrm>
        </p:spPr>
        <p:txBody>
          <a:bodyPr>
            <a:normAutofit lnSpcReduction="10000"/>
          </a:bodyPr>
          <a:lstStyle/>
          <a:p>
            <a:pPr marL="285750" indent="-285750">
              <a:buFont typeface="Arial"/>
              <a:buChar char="•"/>
            </a:pPr>
            <a:r>
              <a:rPr lang="en-MY" dirty="0"/>
              <a:t>MSME is defined under the SME Act, as an individual or other legal entity carrying on a business enterprise in one of the following categories</a:t>
            </a:r>
            <a:r>
              <a:rPr lang="en-MY" dirty="0" smtClean="0"/>
              <a:t>:</a:t>
            </a:r>
          </a:p>
          <a:p>
            <a:r>
              <a:rPr lang="en-MY" dirty="0" smtClean="0"/>
              <a:t>	 </a:t>
            </a:r>
            <a:r>
              <a:rPr lang="en-MY" dirty="0"/>
              <a:t>(i) Micro: businesses with up to 5 employees and an annual income of 500,000 Maldivian </a:t>
            </a:r>
            <a:r>
              <a:rPr lang="en-MY" dirty="0" smtClean="0"/>
              <a:t>	Rufiyaa </a:t>
            </a:r>
            <a:r>
              <a:rPr lang="en-MY" dirty="0"/>
              <a:t>(MVR)</a:t>
            </a:r>
            <a:r>
              <a:rPr lang="en-MY" dirty="0" smtClean="0"/>
              <a:t>;</a:t>
            </a:r>
          </a:p>
          <a:p>
            <a:r>
              <a:rPr lang="en-MY" dirty="0"/>
              <a:t>	</a:t>
            </a:r>
            <a:r>
              <a:rPr lang="en-MY" dirty="0" smtClean="0"/>
              <a:t>(</a:t>
            </a:r>
            <a:r>
              <a:rPr lang="en-MY" dirty="0"/>
              <a:t>ii) Small: business employing between 6 and 30 persons and an annual income between </a:t>
            </a:r>
            <a:r>
              <a:rPr lang="en-MY" dirty="0" smtClean="0"/>
              <a:t>	500,001 </a:t>
            </a:r>
            <a:r>
              <a:rPr lang="en-MY" dirty="0"/>
              <a:t>and 5,000,000 MVR; </a:t>
            </a:r>
            <a:r>
              <a:rPr lang="en-MY" dirty="0" smtClean="0"/>
              <a:t>and</a:t>
            </a:r>
          </a:p>
          <a:p>
            <a:r>
              <a:rPr lang="en-MY" dirty="0" smtClean="0"/>
              <a:t>	 </a:t>
            </a:r>
            <a:r>
              <a:rPr lang="en-MY" dirty="0"/>
              <a:t>(iii) Medium: business that employs between 31 and 100 persons and an annual income </a:t>
            </a:r>
            <a:r>
              <a:rPr lang="en-MY" dirty="0" smtClean="0"/>
              <a:t>	between </a:t>
            </a:r>
            <a:r>
              <a:rPr lang="en-MY" dirty="0"/>
              <a:t>5,000,001 and 20,000,000 </a:t>
            </a:r>
            <a:r>
              <a:rPr lang="en-MY" dirty="0" smtClean="0"/>
              <a:t>MVR.</a:t>
            </a:r>
            <a:endParaRPr lang="en-US" dirty="0"/>
          </a:p>
          <a:p>
            <a:pPr marL="285750" indent="-285750">
              <a:buFont typeface="Arial"/>
              <a:buChar char="•"/>
            </a:pPr>
            <a:r>
              <a:rPr lang="en-MY" dirty="0" smtClean="0"/>
              <a:t>SME </a:t>
            </a:r>
            <a:r>
              <a:rPr lang="en-MY" dirty="0"/>
              <a:t>Council formed under the SME Act plays a vital role in determining the sectors to which the Islamic microfinance scheme will be directed to. Not only the sectors, but the target audience is also determined by the SME Council. Therefore the influence of SME Council on “FaseyhaMadadhu” scheme is </a:t>
            </a:r>
            <a:r>
              <a:rPr lang="en-MY" dirty="0" smtClean="0"/>
              <a:t>critical.</a:t>
            </a:r>
            <a:endParaRPr lang="en-US" dirty="0"/>
          </a:p>
          <a:p>
            <a:pPr marL="285750" indent="-285750">
              <a:buFont typeface="Arial"/>
              <a:buChar char="•"/>
            </a:pPr>
            <a:r>
              <a:rPr lang="en-MY" dirty="0" smtClean="0"/>
              <a:t>Chapter </a:t>
            </a:r>
            <a:r>
              <a:rPr lang="en-MY" dirty="0"/>
              <a:t>three of SME Act deals with the formation and other matters related to the SME Council. SME Council is formed by the President of the country. </a:t>
            </a:r>
            <a:endParaRPr lang="en-MY" dirty="0" smtClean="0"/>
          </a:p>
          <a:p>
            <a:pPr marL="285750" indent="-285750">
              <a:buFont typeface="Arial"/>
              <a:buChar char="•"/>
            </a:pPr>
            <a:r>
              <a:rPr lang="en-MY" dirty="0" smtClean="0"/>
              <a:t>The </a:t>
            </a:r>
            <a:r>
              <a:rPr lang="en-MY" dirty="0"/>
              <a:t>main function of the SME Council is to advice the Minister of Economic Development on ways in which the policies of government regarding the development of SME sector could be implemented including formulation of activities related to this. The president of the SME Council is Minister of Economic Development and the vice president as per the statutory requirement must be selected from the members representing civil societies in the Council. There are fourteen members in the SME Council and some of them are ministers holding economy and finance related </a:t>
            </a:r>
            <a:r>
              <a:rPr lang="en-MY" dirty="0" smtClean="0"/>
              <a:t>portfolios.</a:t>
            </a:r>
            <a:r>
              <a:rPr lang="en-US" dirty="0" smtClean="0"/>
              <a:t> </a:t>
            </a:r>
            <a:endParaRPr lang="en-MY" dirty="0"/>
          </a:p>
        </p:txBody>
      </p:sp>
    </p:spTree>
    <p:extLst>
      <p:ext uri="{BB962C8B-B14F-4D97-AF65-F5344CB8AC3E}">
        <p14:creationId xmlns:p14="http://schemas.microsoft.com/office/powerpoint/2010/main" val="411701053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C46A66-749E-4DE3-9A4C-FD7EA8A49C81}" type="datetime1">
              <a:rPr lang="en-US" smtClean="0"/>
              <a:t>11/8/16</a:t>
            </a:fld>
            <a:endParaRPr lang="en-US"/>
          </a:p>
        </p:txBody>
      </p:sp>
      <p:sp>
        <p:nvSpPr>
          <p:cNvPr id="3" name="Footer Placeholder 2"/>
          <p:cNvSpPr>
            <a:spLocks noGrp="1"/>
          </p:cNvSpPr>
          <p:nvPr>
            <p:ph type="ftr" sz="quarter" idx="11"/>
          </p:nvPr>
        </p:nvSpPr>
        <p:spPr/>
        <p:txBody>
          <a:bodyPr/>
          <a:lstStyle/>
          <a:p>
            <a:r>
              <a:rPr lang="en-MY" smtClean="0"/>
              <a:t>Copyright © 2015 INCEIF e Learning. All rights reserved.</a:t>
            </a:r>
            <a:endParaRPr lang="en-US" dirty="0"/>
          </a:p>
        </p:txBody>
      </p:sp>
      <p:sp>
        <p:nvSpPr>
          <p:cNvPr id="4" name="Slide Number Placeholder 3"/>
          <p:cNvSpPr>
            <a:spLocks noGrp="1"/>
          </p:cNvSpPr>
          <p:nvPr>
            <p:ph type="sldNum" sz="quarter" idx="12"/>
          </p:nvPr>
        </p:nvSpPr>
        <p:spPr/>
        <p:txBody>
          <a:bodyPr/>
          <a:lstStyle/>
          <a:p>
            <a:fld id="{3D1E7C1F-05E8-49FE-8E79-F939A782B841}" type="slidenum">
              <a:rPr lang="en-US" smtClean="0"/>
              <a:t>6</a:t>
            </a:fld>
            <a:endParaRPr lang="en-US"/>
          </a:p>
        </p:txBody>
      </p:sp>
      <p:sp>
        <p:nvSpPr>
          <p:cNvPr id="5" name="Title 4"/>
          <p:cNvSpPr>
            <a:spLocks noGrp="1"/>
          </p:cNvSpPr>
          <p:nvPr>
            <p:ph type="title"/>
          </p:nvPr>
        </p:nvSpPr>
        <p:spPr/>
        <p:txBody>
          <a:bodyPr/>
          <a:lstStyle/>
          <a:p>
            <a:r>
              <a:rPr lang="en-US" dirty="0" err="1" smtClean="0"/>
              <a:t>Cont</a:t>
            </a:r>
            <a:r>
              <a:rPr lang="is-IS" dirty="0" smtClean="0"/>
              <a:t>…</a:t>
            </a:r>
            <a:endParaRPr lang="en-MY" dirty="0"/>
          </a:p>
        </p:txBody>
      </p:sp>
      <p:sp>
        <p:nvSpPr>
          <p:cNvPr id="6" name="Text Placeholder 5"/>
          <p:cNvSpPr>
            <a:spLocks noGrp="1"/>
          </p:cNvSpPr>
          <p:nvPr>
            <p:ph type="body" sz="quarter" idx="13"/>
          </p:nvPr>
        </p:nvSpPr>
        <p:spPr>
          <a:xfrm>
            <a:off x="198437" y="1796528"/>
            <a:ext cx="8788401" cy="4378848"/>
          </a:xfrm>
        </p:spPr>
        <p:txBody>
          <a:bodyPr/>
          <a:lstStyle/>
          <a:p>
            <a:pPr marL="285750" indent="-285750" algn="just">
              <a:buFont typeface="Arial"/>
              <a:buChar char="•"/>
            </a:pPr>
            <a:r>
              <a:rPr lang="en-MY" dirty="0"/>
              <a:t>The funds used in the project from Islamic Development Bank was approved pursuant to a request made by the government of Maldives to participate in the ‘Micro, Small and Medium-size Enterprise Development project in 2011</a:t>
            </a:r>
            <a:r>
              <a:rPr lang="en-MY" dirty="0" smtClean="0"/>
              <a:t>.</a:t>
            </a:r>
          </a:p>
          <a:p>
            <a:pPr marL="285750" indent="-285750" algn="just">
              <a:buFont typeface="Arial"/>
              <a:buChar char="•"/>
            </a:pPr>
            <a:r>
              <a:rPr lang="en-MY" dirty="0" smtClean="0"/>
              <a:t>The </a:t>
            </a:r>
            <a:r>
              <a:rPr lang="en-MY" dirty="0"/>
              <a:t>affiliation between Islamic Development Group and Maldives began in 1980, after Maldives became a member of Islamic Development Bank </a:t>
            </a:r>
            <a:r>
              <a:rPr lang="en-MY" dirty="0" smtClean="0"/>
              <a:t>Group.</a:t>
            </a:r>
            <a:endParaRPr lang="en-US" dirty="0"/>
          </a:p>
          <a:p>
            <a:pPr marL="285750" indent="-285750" algn="just">
              <a:buFont typeface="Arial"/>
              <a:buChar char="•"/>
            </a:pPr>
            <a:r>
              <a:rPr lang="en-MY" dirty="0" smtClean="0"/>
              <a:t>The </a:t>
            </a:r>
            <a:r>
              <a:rPr lang="en-MY" dirty="0"/>
              <a:t>funds received from Islamic Development Bank to provide Islamic financing facilities to SME is given to the Bank of Maldives to disburse it in accordance to the conditions agreed by SME Council and the Ministry of Economic Development.  </a:t>
            </a:r>
            <a:endParaRPr lang="en-MY" dirty="0" smtClean="0"/>
          </a:p>
          <a:p>
            <a:pPr marL="285750" indent="-285750" algn="just">
              <a:buFont typeface="Arial"/>
              <a:buChar char="•"/>
            </a:pPr>
            <a:r>
              <a:rPr lang="en-MY" dirty="0" smtClean="0"/>
              <a:t>For </a:t>
            </a:r>
            <a:r>
              <a:rPr lang="en-MY" dirty="0"/>
              <a:t>this purpose an agreement between Ministry of Finance and Treasury, acting for the government of Maldives was signed with Bank of Maldives. As such, the applicants will apply to the Islamic microfinance facilities via Bank of Maldives. </a:t>
            </a:r>
            <a:endParaRPr lang="en-MY" dirty="0" smtClean="0"/>
          </a:p>
          <a:p>
            <a:pPr marL="285750" indent="-285750" algn="just">
              <a:buFont typeface="Arial"/>
              <a:buChar char="•"/>
            </a:pPr>
            <a:r>
              <a:rPr lang="en-MY" dirty="0" smtClean="0"/>
              <a:t>It </a:t>
            </a:r>
            <a:r>
              <a:rPr lang="en-MY" dirty="0"/>
              <a:t>is imperative to note here the Bank of Maldives is the only bank operating in the country that has the largest coverage, with branches in 27 islands. </a:t>
            </a:r>
            <a:endParaRPr lang="en-US" dirty="0"/>
          </a:p>
          <a:p>
            <a:pPr marL="285750" indent="-285750" algn="just">
              <a:buFont typeface="Arial"/>
              <a:buChar char="•"/>
            </a:pPr>
            <a:r>
              <a:rPr lang="en-MY" dirty="0" smtClean="0"/>
              <a:t>Though </a:t>
            </a:r>
            <a:r>
              <a:rPr lang="en-MY" dirty="0"/>
              <a:t>“FaseyhaMadadhu”Islamic micro finance scheme is managed jointly by Ministry of Economic Development and Bank of Maldives, the administrative matters such as application form acceptance and evaluation of the applicants is carried out by Bank of Maldives.</a:t>
            </a:r>
            <a:endParaRPr lang="en-US" dirty="0"/>
          </a:p>
          <a:p>
            <a:pPr algn="just"/>
            <a:endParaRPr lang="en-MY" dirty="0"/>
          </a:p>
        </p:txBody>
      </p:sp>
    </p:spTree>
    <p:extLst>
      <p:ext uri="{BB962C8B-B14F-4D97-AF65-F5344CB8AC3E}">
        <p14:creationId xmlns:p14="http://schemas.microsoft.com/office/powerpoint/2010/main" val="413720138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C46A66-749E-4DE3-9A4C-FD7EA8A49C81}" type="datetime1">
              <a:rPr lang="en-US" smtClean="0"/>
              <a:t>11/8/16</a:t>
            </a:fld>
            <a:endParaRPr lang="en-US"/>
          </a:p>
        </p:txBody>
      </p:sp>
      <p:sp>
        <p:nvSpPr>
          <p:cNvPr id="3" name="Footer Placeholder 2"/>
          <p:cNvSpPr>
            <a:spLocks noGrp="1"/>
          </p:cNvSpPr>
          <p:nvPr>
            <p:ph type="ftr" sz="quarter" idx="11"/>
          </p:nvPr>
        </p:nvSpPr>
        <p:spPr/>
        <p:txBody>
          <a:bodyPr/>
          <a:lstStyle/>
          <a:p>
            <a:r>
              <a:rPr lang="en-MY" smtClean="0"/>
              <a:t>Copyright © 2015 INCEIF e Learning. All rights reserved.</a:t>
            </a:r>
            <a:endParaRPr lang="en-US" dirty="0"/>
          </a:p>
        </p:txBody>
      </p:sp>
      <p:sp>
        <p:nvSpPr>
          <p:cNvPr id="4" name="Slide Number Placeholder 3"/>
          <p:cNvSpPr>
            <a:spLocks noGrp="1"/>
          </p:cNvSpPr>
          <p:nvPr>
            <p:ph type="sldNum" sz="quarter" idx="12"/>
          </p:nvPr>
        </p:nvSpPr>
        <p:spPr/>
        <p:txBody>
          <a:bodyPr/>
          <a:lstStyle/>
          <a:p>
            <a:fld id="{3D1E7C1F-05E8-49FE-8E79-F939A782B841}" type="slidenum">
              <a:rPr lang="en-US" smtClean="0"/>
              <a:t>7</a:t>
            </a:fld>
            <a:endParaRPr lang="en-US"/>
          </a:p>
        </p:txBody>
      </p:sp>
      <p:sp>
        <p:nvSpPr>
          <p:cNvPr id="5" name="Title 4"/>
          <p:cNvSpPr>
            <a:spLocks noGrp="1"/>
          </p:cNvSpPr>
          <p:nvPr>
            <p:ph type="title"/>
          </p:nvPr>
        </p:nvSpPr>
        <p:spPr/>
        <p:txBody>
          <a:bodyPr/>
          <a:lstStyle/>
          <a:p>
            <a:r>
              <a:rPr lang="tr-TR" dirty="0"/>
              <a:t>“</a:t>
            </a:r>
            <a:r>
              <a:rPr lang="tr-TR" dirty="0" err="1" smtClean="0"/>
              <a:t>Faseyha</a:t>
            </a:r>
            <a:r>
              <a:rPr lang="tr-TR" dirty="0" smtClean="0"/>
              <a:t> </a:t>
            </a:r>
            <a:r>
              <a:rPr lang="tr-TR" dirty="0" err="1" smtClean="0"/>
              <a:t>Madadhu</a:t>
            </a:r>
            <a:r>
              <a:rPr lang="tr-TR" dirty="0" err="1"/>
              <a:t>”Scheme</a:t>
            </a:r>
            <a:r>
              <a:rPr lang="tr-TR" dirty="0"/>
              <a:t/>
            </a:r>
            <a:br>
              <a:rPr lang="tr-TR" dirty="0"/>
            </a:br>
            <a:endParaRPr lang="en-MY" dirty="0"/>
          </a:p>
        </p:txBody>
      </p:sp>
      <p:sp>
        <p:nvSpPr>
          <p:cNvPr id="6" name="Text Placeholder 5"/>
          <p:cNvSpPr>
            <a:spLocks noGrp="1"/>
          </p:cNvSpPr>
          <p:nvPr>
            <p:ph type="body" sz="quarter" idx="13"/>
          </p:nvPr>
        </p:nvSpPr>
        <p:spPr>
          <a:xfrm>
            <a:off x="198437" y="1796528"/>
            <a:ext cx="8659813" cy="4378848"/>
          </a:xfrm>
        </p:spPr>
        <p:txBody>
          <a:bodyPr>
            <a:normAutofit lnSpcReduction="10000"/>
          </a:bodyPr>
          <a:lstStyle/>
          <a:p>
            <a:pPr marL="285750" indent="-285750" algn="just">
              <a:buFont typeface="Arial"/>
              <a:buChar char="•"/>
            </a:pPr>
            <a:r>
              <a:rPr lang="en-MY" sz="1800" dirty="0" smtClean="0"/>
              <a:t>“</a:t>
            </a:r>
            <a:r>
              <a:rPr lang="en-MY" sz="1800" dirty="0"/>
              <a:t>FaseyhaMadadhu” scheme is the first shariah compliant microfinance scheme introduced by the government of Maldives. </a:t>
            </a:r>
            <a:endParaRPr lang="en-MY" sz="1800" dirty="0" smtClean="0"/>
          </a:p>
          <a:p>
            <a:pPr marL="285750" indent="-285750" algn="just">
              <a:buFont typeface="Arial"/>
              <a:buChar char="•"/>
            </a:pPr>
            <a:r>
              <a:rPr lang="en-MY" sz="1800" dirty="0" smtClean="0"/>
              <a:t>The </a:t>
            </a:r>
            <a:r>
              <a:rPr lang="en-MY" sz="1800" dirty="0"/>
              <a:t>scheme was introduced in 2015. </a:t>
            </a:r>
            <a:endParaRPr lang="en-MY" sz="1800" dirty="0" smtClean="0"/>
          </a:p>
          <a:p>
            <a:pPr marL="285750" indent="-285750" algn="just">
              <a:buFont typeface="Arial"/>
              <a:buChar char="•"/>
            </a:pPr>
            <a:r>
              <a:rPr lang="en-MY" sz="1800" dirty="0" smtClean="0"/>
              <a:t>“</a:t>
            </a:r>
            <a:r>
              <a:rPr lang="en-MY" sz="1800" dirty="0"/>
              <a:t>Faseyha” is the Dhivehi (language used in Maldives) word for easy and “Madadhu” is also a Dhivehi word which means assistance or help. </a:t>
            </a:r>
            <a:endParaRPr lang="en-MY" sz="1800" dirty="0" smtClean="0"/>
          </a:p>
          <a:p>
            <a:pPr marL="285750" indent="-285750" algn="just">
              <a:buFont typeface="Arial"/>
              <a:buChar char="•"/>
            </a:pPr>
            <a:r>
              <a:rPr lang="en-MY" sz="1800" dirty="0" smtClean="0"/>
              <a:t>Hence</a:t>
            </a:r>
            <a:r>
              <a:rPr lang="en-MY" sz="1800" dirty="0"/>
              <a:t>, “faseyhamadadhu” means easy assistance. Forty percent of the total financing facility is allocated for women and youth </a:t>
            </a:r>
            <a:r>
              <a:rPr lang="en-MY" sz="1800" dirty="0" smtClean="0"/>
              <a:t>entrepreneurs.</a:t>
            </a:r>
            <a:endParaRPr lang="en-US" sz="1800" dirty="0"/>
          </a:p>
          <a:p>
            <a:pPr marL="285750" indent="-285750" algn="just">
              <a:buFont typeface="Arial"/>
              <a:buChar char="•"/>
            </a:pPr>
            <a:r>
              <a:rPr lang="en-MY" sz="1800" dirty="0" smtClean="0"/>
              <a:t>Under </a:t>
            </a:r>
            <a:r>
              <a:rPr lang="en-MY" sz="1800" dirty="0"/>
              <a:t>“FaseyhaMadadhu” scheme, micro (businesses with up to 5 employees and an annual income of 500,000 Maldivian Rufiyaa (MVR)) businesses can apply up to Maldivian Rufiyaa hundred thousand; small (business employing between 6 and 30 persons and an annual income between 500,001 and 5,000,000 MVR) businesses can apply up to Maldivian Rufiyaa five hundred thousand; and medium (business that employs between 31 and 100 persons and an annual income between 5,000,001 and 20,000,000 MVR) businesses can apply up to Maldivian Rufiyaa one million. For newly set up businesses the maximum amount of financing that could be given is Maldivian Rufiyaa three hundred thousand.</a:t>
            </a:r>
            <a:endParaRPr lang="en-US" sz="1800" dirty="0"/>
          </a:p>
          <a:p>
            <a:pPr marL="285750" indent="-285750">
              <a:buFont typeface="Arial" panose="020B0604020202020204" pitchFamily="34" charset="0"/>
              <a:buChar char="•"/>
            </a:pPr>
            <a:endParaRPr lang="en-US" sz="1800" dirty="0"/>
          </a:p>
          <a:p>
            <a:endParaRPr lang="en-MY" sz="1800" dirty="0"/>
          </a:p>
        </p:txBody>
      </p:sp>
    </p:spTree>
    <p:extLst>
      <p:ext uri="{BB962C8B-B14F-4D97-AF65-F5344CB8AC3E}">
        <p14:creationId xmlns:p14="http://schemas.microsoft.com/office/powerpoint/2010/main" val="375199215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C46A66-749E-4DE3-9A4C-FD7EA8A49C81}" type="datetime1">
              <a:rPr lang="en-US" smtClean="0"/>
              <a:t>11/8/16</a:t>
            </a:fld>
            <a:endParaRPr lang="en-US"/>
          </a:p>
        </p:txBody>
      </p:sp>
      <p:sp>
        <p:nvSpPr>
          <p:cNvPr id="3" name="Footer Placeholder 2"/>
          <p:cNvSpPr>
            <a:spLocks noGrp="1"/>
          </p:cNvSpPr>
          <p:nvPr>
            <p:ph type="ftr" sz="quarter" idx="11"/>
          </p:nvPr>
        </p:nvSpPr>
        <p:spPr/>
        <p:txBody>
          <a:bodyPr/>
          <a:lstStyle/>
          <a:p>
            <a:r>
              <a:rPr lang="en-MY" smtClean="0"/>
              <a:t>Copyright © 2015 INCEIF e Learning. All rights reserved.</a:t>
            </a:r>
            <a:endParaRPr lang="en-US" dirty="0"/>
          </a:p>
        </p:txBody>
      </p:sp>
      <p:sp>
        <p:nvSpPr>
          <p:cNvPr id="4" name="Slide Number Placeholder 3"/>
          <p:cNvSpPr>
            <a:spLocks noGrp="1"/>
          </p:cNvSpPr>
          <p:nvPr>
            <p:ph type="sldNum" sz="quarter" idx="12"/>
          </p:nvPr>
        </p:nvSpPr>
        <p:spPr/>
        <p:txBody>
          <a:bodyPr/>
          <a:lstStyle/>
          <a:p>
            <a:fld id="{3D1E7C1F-05E8-49FE-8E79-F939A782B841}" type="slidenum">
              <a:rPr lang="en-US" smtClean="0"/>
              <a:t>8</a:t>
            </a:fld>
            <a:endParaRPr lang="en-US"/>
          </a:p>
        </p:txBody>
      </p:sp>
      <p:sp>
        <p:nvSpPr>
          <p:cNvPr id="5" name="Title 4"/>
          <p:cNvSpPr>
            <a:spLocks noGrp="1"/>
          </p:cNvSpPr>
          <p:nvPr>
            <p:ph type="title"/>
          </p:nvPr>
        </p:nvSpPr>
        <p:spPr/>
        <p:txBody>
          <a:bodyPr/>
          <a:lstStyle/>
          <a:p>
            <a:pPr algn="just"/>
            <a:r>
              <a:rPr lang="en-US" dirty="0" smtClean="0"/>
              <a:t>Targeted Sectors, </a:t>
            </a:r>
            <a:r>
              <a:rPr lang="en-US" dirty="0" err="1" smtClean="0"/>
              <a:t>Shariah</a:t>
            </a:r>
            <a:r>
              <a:rPr lang="en-US" dirty="0" smtClean="0"/>
              <a:t> Contracts &amp; Financial Requirements</a:t>
            </a:r>
            <a:endParaRPr lang="en-MY" dirty="0"/>
          </a:p>
        </p:txBody>
      </p:sp>
      <p:sp>
        <p:nvSpPr>
          <p:cNvPr id="8" name="Title 1"/>
          <p:cNvSpPr>
            <a:spLocks noGrp="1"/>
          </p:cNvSpPr>
          <p:nvPr>
            <p:ph type="body" sz="quarter" idx="13"/>
          </p:nvPr>
        </p:nvSpPr>
        <p:spPr>
          <a:xfrm>
            <a:off x="198438" y="1797050"/>
            <a:ext cx="8759825" cy="4378325"/>
          </a:xfrm>
        </p:spPr>
        <p:txBody>
          <a:bodyPr>
            <a:normAutofit/>
          </a:bodyPr>
          <a:lstStyle/>
          <a:p>
            <a:pPr marL="285750" indent="-285750" algn="just">
              <a:buFont typeface="Arial" panose="020B0604020202020204" pitchFamily="34" charset="0"/>
              <a:buChar char="•"/>
            </a:pPr>
            <a:r>
              <a:rPr lang="en-MY" dirty="0"/>
              <a:t>The targeted sectors in this scheme was tourism, transportation, construction, fisheries and agriculture. </a:t>
            </a:r>
            <a:endParaRPr lang="en-MY" dirty="0" smtClean="0"/>
          </a:p>
          <a:p>
            <a:pPr marL="285750" indent="-285750" algn="just">
              <a:buFont typeface="Arial" panose="020B0604020202020204" pitchFamily="34" charset="0"/>
              <a:buChar char="•"/>
            </a:pPr>
            <a:r>
              <a:rPr lang="en-MY" dirty="0" smtClean="0"/>
              <a:t>For </a:t>
            </a:r>
            <a:r>
              <a:rPr lang="en-MY" dirty="0"/>
              <a:t>tourism sector, shariah compliant financing assistance is only given to purchase or buy materials to develop guest houses and to purchase equipment to produce handicraft items. </a:t>
            </a:r>
            <a:endParaRPr lang="en-MY" dirty="0" smtClean="0"/>
          </a:p>
          <a:p>
            <a:pPr marL="285750" indent="-285750" algn="just">
              <a:buFont typeface="Arial" panose="020B0604020202020204" pitchFamily="34" charset="0"/>
              <a:buChar char="•"/>
            </a:pPr>
            <a:r>
              <a:rPr lang="en-MY" dirty="0" smtClean="0"/>
              <a:t>As </a:t>
            </a:r>
            <a:r>
              <a:rPr lang="en-MY" dirty="0"/>
              <a:t>for the transportation sector, the shariah compliant financing facility is provided only to replace old taxis with new cars and to purchase vehicles other than cars used for land and sea transportation purposes</a:t>
            </a:r>
            <a:r>
              <a:rPr lang="en-MY" dirty="0" smtClean="0"/>
              <a:t>.</a:t>
            </a:r>
          </a:p>
          <a:p>
            <a:pPr marL="285750" indent="-285750" algn="just">
              <a:buFont typeface="Arial" panose="020B0604020202020204" pitchFamily="34" charset="0"/>
              <a:buChar char="•"/>
            </a:pPr>
            <a:r>
              <a:rPr lang="en-MY" dirty="0" smtClean="0"/>
              <a:t>For </a:t>
            </a:r>
            <a:r>
              <a:rPr lang="en-MY" dirty="0"/>
              <a:t>construction sector, shariah compliant financing will only be given for the purpose of purchasing machineries or materials used for construction</a:t>
            </a:r>
            <a:r>
              <a:rPr lang="en-MY" dirty="0" smtClean="0"/>
              <a:t>.</a:t>
            </a:r>
          </a:p>
          <a:p>
            <a:pPr marL="285750" indent="-285750" algn="just">
              <a:buFont typeface="Arial" panose="020B0604020202020204" pitchFamily="34" charset="0"/>
              <a:buChar char="•"/>
            </a:pPr>
            <a:r>
              <a:rPr lang="en-MY" dirty="0" smtClean="0"/>
              <a:t>Finally </a:t>
            </a:r>
            <a:r>
              <a:rPr lang="en-MY" dirty="0"/>
              <a:t>in fisheries and agricultural sector, Islamic finance facility can be given to buy machineries that will be used to process fisheries or agricultural produces or to purchase machineries that will help to value add the fisheries and agricultural produces</a:t>
            </a:r>
            <a:r>
              <a:rPr lang="en-MY" dirty="0" smtClean="0"/>
              <a:t>. </a:t>
            </a:r>
            <a:r>
              <a:rPr lang="en-MY" dirty="0"/>
              <a:t>In agricultural sector Islamic finance facility can also be obtained if the applicant wishes to produce crops using new innovative </a:t>
            </a:r>
            <a:r>
              <a:rPr lang="en-MY" dirty="0" smtClean="0"/>
              <a:t>technology.</a:t>
            </a:r>
          </a:p>
          <a:p>
            <a:pPr marL="285750" indent="-285750" algn="just">
              <a:buFont typeface="Arial" panose="020B0604020202020204" pitchFamily="34" charset="0"/>
              <a:buChar char="•"/>
            </a:pPr>
            <a:r>
              <a:rPr lang="en-MY" dirty="0" smtClean="0"/>
              <a:t>Except </a:t>
            </a:r>
            <a:r>
              <a:rPr lang="en-MY" dirty="0"/>
              <a:t>for the agriculture category where applicant wishes to produce crops using new innovative technology, for the rest of categories, murabahah is the underlying contract </a:t>
            </a:r>
            <a:r>
              <a:rPr lang="en-MY" dirty="0" smtClean="0"/>
              <a:t>used.</a:t>
            </a:r>
            <a:endParaRPr lang="en-US" dirty="0"/>
          </a:p>
          <a:p>
            <a:pPr marL="285750" indent="-285750" algn="just">
              <a:buFont typeface="Arial" panose="020B0604020202020204" pitchFamily="34" charset="0"/>
              <a:buChar char="•"/>
            </a:pPr>
            <a:r>
              <a:rPr lang="en-MY" dirty="0" smtClean="0"/>
              <a:t>There </a:t>
            </a:r>
            <a:r>
              <a:rPr lang="en-MY" dirty="0"/>
              <a:t>is no additional collateral requirement except for the equipment or assets purchased under the scheme which will be mortgaged as a security. The tenure of the financing facility will be determined based on the financial documents submitted by the applicant and the tenure will not exceed six years. The financing rate is 9% per annum, which is relatively high for a microfinance product.</a:t>
            </a:r>
            <a:endParaRPr lang="en-US" dirty="0"/>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endParaRPr lang="en-US" dirty="0"/>
          </a:p>
        </p:txBody>
      </p:sp>
    </p:spTree>
    <p:extLst>
      <p:ext uri="{BB962C8B-B14F-4D97-AF65-F5344CB8AC3E}">
        <p14:creationId xmlns:p14="http://schemas.microsoft.com/office/powerpoint/2010/main" val="342917172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C46A66-749E-4DE3-9A4C-FD7EA8A49C81}" type="datetime1">
              <a:rPr lang="en-US" smtClean="0"/>
              <a:t>11/8/16</a:t>
            </a:fld>
            <a:endParaRPr lang="en-US"/>
          </a:p>
        </p:txBody>
      </p:sp>
      <p:sp>
        <p:nvSpPr>
          <p:cNvPr id="3" name="Footer Placeholder 2"/>
          <p:cNvSpPr>
            <a:spLocks noGrp="1"/>
          </p:cNvSpPr>
          <p:nvPr>
            <p:ph type="ftr" sz="quarter" idx="11"/>
          </p:nvPr>
        </p:nvSpPr>
        <p:spPr/>
        <p:txBody>
          <a:bodyPr/>
          <a:lstStyle/>
          <a:p>
            <a:r>
              <a:rPr lang="en-MY" smtClean="0"/>
              <a:t>Copyright © 2015 INCEIF e Learning. All rights reserved.</a:t>
            </a:r>
            <a:endParaRPr lang="en-US" dirty="0"/>
          </a:p>
        </p:txBody>
      </p:sp>
      <p:sp>
        <p:nvSpPr>
          <p:cNvPr id="4" name="Slide Number Placeholder 3"/>
          <p:cNvSpPr>
            <a:spLocks noGrp="1"/>
          </p:cNvSpPr>
          <p:nvPr>
            <p:ph type="sldNum" sz="quarter" idx="12"/>
          </p:nvPr>
        </p:nvSpPr>
        <p:spPr/>
        <p:txBody>
          <a:bodyPr/>
          <a:lstStyle/>
          <a:p>
            <a:fld id="{3D1E7C1F-05E8-49FE-8E79-F939A782B841}" type="slidenum">
              <a:rPr lang="en-US" smtClean="0"/>
              <a:t>9</a:t>
            </a:fld>
            <a:endParaRPr lang="en-US"/>
          </a:p>
        </p:txBody>
      </p:sp>
      <p:sp>
        <p:nvSpPr>
          <p:cNvPr id="5" name="Title 4"/>
          <p:cNvSpPr>
            <a:spLocks noGrp="1"/>
          </p:cNvSpPr>
          <p:nvPr>
            <p:ph type="title"/>
          </p:nvPr>
        </p:nvSpPr>
        <p:spPr/>
        <p:txBody>
          <a:bodyPr/>
          <a:lstStyle/>
          <a:p>
            <a:r>
              <a:rPr lang="en-US" dirty="0"/>
              <a:t>Operational Challenges Facing the Scheme</a:t>
            </a:r>
            <a:br>
              <a:rPr lang="en-US" dirty="0"/>
            </a:br>
            <a:endParaRPr lang="en-MY" dirty="0"/>
          </a:p>
        </p:txBody>
      </p:sp>
      <p:sp>
        <p:nvSpPr>
          <p:cNvPr id="6" name="Text Placeholder 5"/>
          <p:cNvSpPr>
            <a:spLocks noGrp="1"/>
          </p:cNvSpPr>
          <p:nvPr>
            <p:ph type="body" sz="quarter" idx="13"/>
          </p:nvPr>
        </p:nvSpPr>
        <p:spPr>
          <a:xfrm>
            <a:off x="198437" y="1796528"/>
            <a:ext cx="8716963" cy="4378848"/>
          </a:xfrm>
        </p:spPr>
        <p:txBody>
          <a:bodyPr/>
          <a:lstStyle/>
          <a:p>
            <a:pPr marL="285750" indent="-285750" algn="just">
              <a:buFont typeface="Arial" panose="020B0604020202020204" pitchFamily="34" charset="0"/>
              <a:buChar char="•"/>
            </a:pPr>
            <a:r>
              <a:rPr lang="en-MY" sz="2400" dirty="0"/>
              <a:t>Even though “faseyhamadadhu” scheme was successfully launched, the success of these products is yet to be tested as the successful applicant is yet to be chosen by Bank of Maldives</a:t>
            </a:r>
            <a:r>
              <a:rPr lang="en-MY" sz="2400" dirty="0" smtClean="0"/>
              <a:t>.</a:t>
            </a:r>
          </a:p>
          <a:p>
            <a:pPr marL="285750" indent="-285750" algn="just">
              <a:buFont typeface="Arial" panose="020B0604020202020204" pitchFamily="34" charset="0"/>
              <a:buChar char="•"/>
            </a:pPr>
            <a:r>
              <a:rPr lang="en-MY" sz="2400" dirty="0" smtClean="0"/>
              <a:t>As </a:t>
            </a:r>
            <a:r>
              <a:rPr lang="en-MY" sz="2400" dirty="0"/>
              <a:t>of the closing date, 29</a:t>
            </a:r>
            <a:r>
              <a:rPr lang="en-MY" sz="2400" baseline="30000" dirty="0"/>
              <a:t>th</a:t>
            </a:r>
            <a:r>
              <a:rPr lang="en-MY" sz="2400" dirty="0"/>
              <a:t> October 2015, Bank of Maldives received 119 applications and the majority of these application was to obtain financing facility for transportation sector. </a:t>
            </a:r>
            <a:endParaRPr lang="en-MY" sz="2400" dirty="0" smtClean="0"/>
          </a:p>
          <a:p>
            <a:pPr marL="285750" indent="-285750" algn="just">
              <a:buFont typeface="Arial" panose="020B0604020202020204" pitchFamily="34" charset="0"/>
              <a:buChar char="•"/>
            </a:pPr>
            <a:r>
              <a:rPr lang="en-MY" sz="2400" dirty="0" smtClean="0"/>
              <a:t>However</a:t>
            </a:r>
            <a:r>
              <a:rPr lang="en-MY" sz="2400" dirty="0"/>
              <a:t>, even at this stage, the challenges facing the scheme can be identified and these challenges need to be properly addressed especially for the successful continuance of the scheme.</a:t>
            </a:r>
            <a:r>
              <a:rPr lang="en-US" sz="2400" dirty="0"/>
              <a:t> </a:t>
            </a:r>
            <a:endParaRPr lang="en-MY" sz="2400" dirty="0"/>
          </a:p>
          <a:p>
            <a:pPr marL="285750" indent="-285750" algn="just">
              <a:buFont typeface="Arial" panose="020B0604020202020204" pitchFamily="34" charset="0"/>
              <a:buChar char="•"/>
            </a:pPr>
            <a:endParaRPr lang="en-MY" dirty="0"/>
          </a:p>
          <a:p>
            <a:pPr marL="285750" indent="-285750" algn="just">
              <a:buFont typeface="Arial" panose="020B0604020202020204" pitchFamily="34" charset="0"/>
              <a:buChar char="•"/>
            </a:pPr>
            <a:endParaRPr lang="en-MY" dirty="0"/>
          </a:p>
          <a:p>
            <a:pPr marL="285750" indent="-285750" algn="just">
              <a:buFont typeface="Arial" panose="020B0604020202020204" pitchFamily="34" charset="0"/>
              <a:buChar char="•"/>
            </a:pPr>
            <a:endParaRPr lang="en-US" dirty="0" smtClean="0"/>
          </a:p>
        </p:txBody>
      </p:sp>
    </p:spTree>
    <p:extLst>
      <p:ext uri="{BB962C8B-B14F-4D97-AF65-F5344CB8AC3E}">
        <p14:creationId xmlns:p14="http://schemas.microsoft.com/office/powerpoint/2010/main" val="266356740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5332</TotalTime>
  <Words>1620</Words>
  <Application>Microsoft Macintosh PowerPoint</Application>
  <PresentationFormat>On-screen Show (4:3)</PresentationFormat>
  <Paragraphs>116</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Islamic Microfinance Scheme in Maldives: “Faseyha Madadhu” </vt:lpstr>
      <vt:lpstr>Contents</vt:lpstr>
      <vt:lpstr>Introduction </vt:lpstr>
      <vt:lpstr>Microfinance in the Country</vt:lpstr>
      <vt:lpstr>Governance System of Islamic Microfinance Scheme in Maldives </vt:lpstr>
      <vt:lpstr>Cont…</vt:lpstr>
      <vt:lpstr>“Faseyha Madadhu”Scheme </vt:lpstr>
      <vt:lpstr>Targeted Sectors, Shariah Contracts &amp; Financial Requirements</vt:lpstr>
      <vt:lpstr>Operational Challenges Facing the Scheme </vt:lpstr>
      <vt:lpstr>Challenges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Sharizal Ithman</dc:creator>
  <cp:lastModifiedBy>Aishath Muneeza</cp:lastModifiedBy>
  <cp:revision>559</cp:revision>
  <dcterms:created xsi:type="dcterms:W3CDTF">2015-05-05T08:49:53Z</dcterms:created>
  <dcterms:modified xsi:type="dcterms:W3CDTF">2016-11-08T03:28:48Z</dcterms:modified>
</cp:coreProperties>
</file>